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33"/>
  </p:notesMasterIdLst>
  <p:sldIdLst>
    <p:sldId id="256" r:id="rId2"/>
    <p:sldId id="267" r:id="rId3"/>
    <p:sldId id="406" r:id="rId4"/>
    <p:sldId id="407" r:id="rId5"/>
    <p:sldId id="311" r:id="rId6"/>
    <p:sldId id="299" r:id="rId7"/>
    <p:sldId id="436" r:id="rId8"/>
    <p:sldId id="442" r:id="rId9"/>
    <p:sldId id="435" r:id="rId10"/>
    <p:sldId id="260" r:id="rId11"/>
    <p:sldId id="439" r:id="rId12"/>
    <p:sldId id="261" r:id="rId13"/>
    <p:sldId id="269" r:id="rId14"/>
    <p:sldId id="262" r:id="rId15"/>
    <p:sldId id="263" r:id="rId16"/>
    <p:sldId id="264" r:id="rId17"/>
    <p:sldId id="443" r:id="rId18"/>
    <p:sldId id="444" r:id="rId19"/>
    <p:sldId id="447" r:id="rId20"/>
    <p:sldId id="449" r:id="rId21"/>
    <p:sldId id="316" r:id="rId22"/>
    <p:sldId id="268" r:id="rId23"/>
    <p:sldId id="437" r:id="rId24"/>
    <p:sldId id="427" r:id="rId25"/>
    <p:sldId id="270" r:id="rId26"/>
    <p:sldId id="450" r:id="rId27"/>
    <p:sldId id="445" r:id="rId28"/>
    <p:sldId id="441" r:id="rId29"/>
    <p:sldId id="271" r:id="rId30"/>
    <p:sldId id="440" r:id="rId31"/>
    <p:sldId id="434" r:id="rId32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7"/>
    <a:srgbClr val="FFFFFF"/>
    <a:srgbClr val="9FE600"/>
    <a:srgbClr val="515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0" autoAdjust="0"/>
    <p:restoredTop sz="95652" autoAdjust="0"/>
  </p:normalViewPr>
  <p:slideViewPr>
    <p:cSldViewPr snapToGrid="0">
      <p:cViewPr>
        <p:scale>
          <a:sx n="150" d="100"/>
          <a:sy n="150" d="100"/>
        </p:scale>
        <p:origin x="582" y="-294"/>
      </p:cViewPr>
      <p:guideLst>
        <p:guide orient="horz" pos="2573"/>
        <p:guide pos="79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brc-nas\amt\member%20folders\Sibo%20Lin\AOT\Manuscripts\DFT_PNPvsPPN\DFT_compiledCrestPNPvsPP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brc-nas\amt\member%20folders\Sibo%20Lin\AOT\Manuscripts\DFT_PNPvsPPN\DFT_compiledCrestPNPvsPP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ysClr val="windowText" lastClr="000000"/>
                </a:solidFill>
              </a:ln>
              <a:effectLst/>
            </c:spPr>
          </c:marker>
          <c:trendline>
            <c:spPr>
              <a:ln w="19050" cap="rnd">
                <a:solidFill>
                  <a:sysClr val="windowText" lastClr="00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8196475503405175"/>
                  <c:y val="-6.943372098370204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'PE vs DGPPN'!$N$2:$N$15</c:f>
              <c:numCache>
                <c:formatCode>0.0</c:formatCode>
                <c:ptCount val="14"/>
                <c:pt idx="0">
                  <c:v>8.5573402330106649</c:v>
                </c:pt>
                <c:pt idx="1">
                  <c:v>9.4728758640533641</c:v>
                </c:pt>
                <c:pt idx="2">
                  <c:v>9.4835435169550912</c:v>
                </c:pt>
                <c:pt idx="3">
                  <c:v>2.5376463960136149</c:v>
                </c:pt>
                <c:pt idx="4">
                  <c:v>-2.5696493551468338</c:v>
                </c:pt>
                <c:pt idx="5">
                  <c:v>3.5240905440913055</c:v>
                </c:pt>
                <c:pt idx="6">
                  <c:v>-0.94314602697298922</c:v>
                </c:pt>
                <c:pt idx="7">
                  <c:v>4.6962773559853987</c:v>
                </c:pt>
                <c:pt idx="8">
                  <c:v>3.7920368871995409</c:v>
                </c:pt>
                <c:pt idx="9">
                  <c:v>0.50765478107374562</c:v>
                </c:pt>
                <c:pt idx="10">
                  <c:v>8.865447151874827</c:v>
                </c:pt>
                <c:pt idx="11">
                  <c:v>9.0210693839099552</c:v>
                </c:pt>
                <c:pt idx="12">
                  <c:v>6.7407016779601685</c:v>
                </c:pt>
                <c:pt idx="13">
                  <c:v>7.5489332700597656</c:v>
                </c:pt>
              </c:numCache>
            </c:numRef>
          </c:xVal>
          <c:yVal>
            <c:numRef>
              <c:f>'PE vs DGPPN'!$P$2:$P$16</c:f>
              <c:numCache>
                <c:formatCode>General</c:formatCode>
                <c:ptCount val="15"/>
                <c:pt idx="0">
                  <c:v>0.26236426446749106</c:v>
                </c:pt>
                <c:pt idx="1">
                  <c:v>-0.10536051565782628</c:v>
                </c:pt>
                <c:pt idx="2">
                  <c:v>-0.22314355131420971</c:v>
                </c:pt>
                <c:pt idx="3">
                  <c:v>0.21511137961694549</c:v>
                </c:pt>
                <c:pt idx="4">
                  <c:v>2.5572273113676265</c:v>
                </c:pt>
                <c:pt idx="5">
                  <c:v>1.1939224684724346</c:v>
                </c:pt>
                <c:pt idx="6">
                  <c:v>2.7850112422383382</c:v>
                </c:pt>
                <c:pt idx="7">
                  <c:v>1.5260563034950492</c:v>
                </c:pt>
                <c:pt idx="8">
                  <c:v>2.0541237336955462</c:v>
                </c:pt>
                <c:pt idx="9">
                  <c:v>1.2237754316221157</c:v>
                </c:pt>
                <c:pt idx="10">
                  <c:v>-0.22314355131420971</c:v>
                </c:pt>
                <c:pt idx="11">
                  <c:v>-0.22314355131420971</c:v>
                </c:pt>
                <c:pt idx="12">
                  <c:v>-0.51082562376599072</c:v>
                </c:pt>
                <c:pt idx="13">
                  <c:v>-0.51082562376599072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4C-41A1-9628-5F32F0688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15480"/>
        <c:axId val="809762376"/>
      </c:scatterChart>
      <c:valAx>
        <c:axId val="495315480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G</a:t>
                </a:r>
                <a:r>
                  <a:rPr lang="en-US" baseline="-25000"/>
                  <a:t>PPN</a:t>
                </a:r>
                <a:r>
                  <a:rPr lang="en-US" baseline="0"/>
                  <a:t> (kcal/mol)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62376"/>
        <c:crossesAt val="-3"/>
        <c:crossBetween val="midCat"/>
      </c:valAx>
      <c:valAx>
        <c:axId val="809762376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ln(PE wt%)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15480"/>
        <c:crossesAt val="-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ysClr val="windowText" lastClr="000000"/>
                </a:solidFill>
              </a:ln>
              <a:effectLst/>
            </c:spPr>
          </c:marker>
          <c:trendline>
            <c:spPr>
              <a:ln w="19050" cap="rnd">
                <a:solidFill>
                  <a:sysClr val="windowText" lastClr="00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8196475503405175"/>
                  <c:y val="-6.943372098370204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'PE vs DGPPN'!$N$2:$N$15</c:f>
              <c:numCache>
                <c:formatCode>0.0</c:formatCode>
                <c:ptCount val="14"/>
                <c:pt idx="0">
                  <c:v>8.5573402330106649</c:v>
                </c:pt>
                <c:pt idx="1">
                  <c:v>9.4728758640533641</c:v>
                </c:pt>
                <c:pt idx="2">
                  <c:v>9.4835435169550912</c:v>
                </c:pt>
                <c:pt idx="3">
                  <c:v>2.5376463960136149</c:v>
                </c:pt>
                <c:pt idx="4">
                  <c:v>-2.5696493551468338</c:v>
                </c:pt>
                <c:pt idx="5">
                  <c:v>3.5240905440913055</c:v>
                </c:pt>
                <c:pt idx="6">
                  <c:v>-0.94314602697298922</c:v>
                </c:pt>
                <c:pt idx="7">
                  <c:v>4.6962773559853987</c:v>
                </c:pt>
                <c:pt idx="8">
                  <c:v>3.7920368871995409</c:v>
                </c:pt>
                <c:pt idx="9">
                  <c:v>0.50765478107374562</c:v>
                </c:pt>
                <c:pt idx="10">
                  <c:v>8.865447151874827</c:v>
                </c:pt>
                <c:pt idx="11">
                  <c:v>9.0210693839099552</c:v>
                </c:pt>
                <c:pt idx="12">
                  <c:v>6.7407016779601685</c:v>
                </c:pt>
                <c:pt idx="13">
                  <c:v>7.5489332700597656</c:v>
                </c:pt>
              </c:numCache>
            </c:numRef>
          </c:xVal>
          <c:yVal>
            <c:numRef>
              <c:f>'PE vs DGPPN'!$P$2:$P$16</c:f>
              <c:numCache>
                <c:formatCode>General</c:formatCode>
                <c:ptCount val="15"/>
                <c:pt idx="0">
                  <c:v>0.26236426446749106</c:v>
                </c:pt>
                <c:pt idx="1">
                  <c:v>-0.10536051565782628</c:v>
                </c:pt>
                <c:pt idx="2">
                  <c:v>-0.22314355131420971</c:v>
                </c:pt>
                <c:pt idx="3">
                  <c:v>0.21511137961694549</c:v>
                </c:pt>
                <c:pt idx="4">
                  <c:v>2.5572273113676265</c:v>
                </c:pt>
                <c:pt idx="5">
                  <c:v>1.1939224684724346</c:v>
                </c:pt>
                <c:pt idx="6">
                  <c:v>2.7850112422383382</c:v>
                </c:pt>
                <c:pt idx="7">
                  <c:v>1.5260563034950492</c:v>
                </c:pt>
                <c:pt idx="8">
                  <c:v>2.0541237336955462</c:v>
                </c:pt>
                <c:pt idx="9">
                  <c:v>1.2237754316221157</c:v>
                </c:pt>
                <c:pt idx="10">
                  <c:v>-0.22314355131420971</c:v>
                </c:pt>
                <c:pt idx="11">
                  <c:v>-0.22314355131420971</c:v>
                </c:pt>
                <c:pt idx="12">
                  <c:v>-0.51082562376599072</c:v>
                </c:pt>
                <c:pt idx="13">
                  <c:v>-0.51082562376599072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19-4671-B653-72EB0B079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15480"/>
        <c:axId val="809762376"/>
      </c:scatterChart>
      <c:valAx>
        <c:axId val="495315480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G</a:t>
                </a:r>
                <a:r>
                  <a:rPr lang="en-US" baseline="-25000"/>
                  <a:t>PPN</a:t>
                </a:r>
                <a:r>
                  <a:rPr lang="en-US" baseline="0"/>
                  <a:t> (kcal/mol)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62376"/>
        <c:crossesAt val="-3"/>
        <c:crossBetween val="midCat"/>
      </c:valAx>
      <c:valAx>
        <c:axId val="809762376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ln(PE wt%)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15480"/>
        <c:crossesAt val="-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image" Target="../media/image52.emf"/><Relationship Id="rId4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55.emf"/><Relationship Id="rId4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4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5.emf"/><Relationship Id="rId1" Type="http://schemas.openxmlformats.org/officeDocument/2006/relationships/image" Target="../media/image76.emf"/><Relationship Id="rId4" Type="http://schemas.openxmlformats.org/officeDocument/2006/relationships/image" Target="../media/image3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6.emf"/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7579-AD93-4E48-9924-DED47B50427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50E72-87A1-4481-8BCD-D75DD772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com/Product/Detail/S-12827/Uline-Stretch-Wrap/Economy-Stretch-Wrap-Cast-80-gauge-18-x-150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blspolymers.com/LLDPE.htm" TargetMode="External"/><Relationship Id="rId5" Type="http://schemas.openxmlformats.org/officeDocument/2006/relationships/hyperlink" Target="https://www.hillnmarkes.com/" TargetMode="External"/><Relationship Id="rId4" Type="http://schemas.openxmlformats.org/officeDocument/2006/relationships/hyperlink" Target="https://www.freshwatersystems.com/products/3-8-od-lldpe-polyethylene-tubing-500-ft-rol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https://www.uline.com/Product/Detail/S-12827/Uline-Stretch-Wrap/Economy-Stretch-Wrap-Cast-80-gauge-18-x-1500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https://www.freshwatersystems.com/products/3-8-od-lldpe-polyethylene-tubing-500-ft-roll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https://www.hillnmarkes.com/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http://www.blspolymers.com/LLDPE.htm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7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4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 Kuhlmann,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J. T. Dixon, E. Killian,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H. Morgan, 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Prétorius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Taccardi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Wasserscheid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245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279-284.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H. de Bod, J. T. Dixon, E. Killian,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Nongodlwana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E. McConnell, D. H. Morgan, M. 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Overett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Prétorius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249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244-249.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Killian,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J. T. Dixon, S. Kuhlmann,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H. Morgan,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Nongodlwana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Overett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Pretorius,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Höfener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Mol.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A: Chem.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270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214-218.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4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9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4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Trebuchet MS"/>
              </a:rPr>
              <a:t>27/10/2014</a:t>
            </a:r>
            <a:endParaRPr lang="en-US" dirty="0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</p:sldLayoutIdLst>
  <p:hf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9.emf"/><Relationship Id="rId4" Type="http://schemas.openxmlformats.org/officeDocument/2006/relationships/chart" Target="../charts/chart1.xml"/><Relationship Id="rId9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0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59.tiff"/><Relationship Id="rId4" Type="http://schemas.openxmlformats.org/officeDocument/2006/relationships/image" Target="../media/image58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0.emf"/><Relationship Id="rId4" Type="http://schemas.openxmlformats.org/officeDocument/2006/relationships/image" Target="../media/image58.gif"/><Relationship Id="rId9" Type="http://schemas.openxmlformats.org/officeDocument/2006/relationships/oleObject" Target="../embeddings/oleObject3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11" Type="http://schemas.openxmlformats.org/officeDocument/2006/relationships/image" Target="../media/image69.e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8.e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3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70.jpe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1.emf"/><Relationship Id="rId5" Type="http://schemas.openxmlformats.org/officeDocument/2006/relationships/image" Target="../media/image55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75.emf"/><Relationship Id="rId5" Type="http://schemas.openxmlformats.org/officeDocument/2006/relationships/image" Target="../media/image72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2.emf"/><Relationship Id="rId5" Type="http://schemas.openxmlformats.org/officeDocument/2006/relationships/image" Target="../media/image76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7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83.jpeg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1.e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tiff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tiff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2.tif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5.png"/><Relationship Id="rId4" Type="http://schemas.openxmlformats.org/officeDocument/2006/relationships/image" Target="../media/image16.emf"/><Relationship Id="rId9" Type="http://schemas.openxmlformats.org/officeDocument/2006/relationships/image" Target="../media/image17.emf"/><Relationship Id="rId1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tif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11" Type="http://schemas.openxmlformats.org/officeDocument/2006/relationships/image" Target="../media/image34.jpe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3.emf"/><Relationship Id="rId4" Type="http://schemas.openxmlformats.org/officeDocument/2006/relationships/image" Target="../media/image30.tif"/><Relationship Id="rId9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0502-444E-46BA-A26A-049113BF6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88" y="957407"/>
            <a:ext cx="8231187" cy="1215129"/>
          </a:xfrm>
        </p:spPr>
        <p:txBody>
          <a:bodyPr/>
          <a:lstStyle/>
          <a:p>
            <a:r>
              <a:rPr lang="en-US" sz="2800" dirty="0"/>
              <a:t>ethylene oligomerization:</a:t>
            </a:r>
            <a:br>
              <a:rPr lang="en-US" sz="2800" dirty="0"/>
            </a:br>
            <a:r>
              <a:rPr lang="en-US" sz="2800" dirty="0"/>
              <a:t>molecular strategies to avoid polyethylene fouling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28DB-CD3B-45EE-B3C0-2E4C7CCA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8" y="1955862"/>
            <a:ext cx="6094412" cy="1215128"/>
          </a:xfrm>
        </p:spPr>
        <p:txBody>
          <a:bodyPr/>
          <a:lstStyle/>
          <a:p>
            <a:r>
              <a:rPr lang="en-US" dirty="0"/>
              <a:t>Sibo Lin*, </a:t>
            </a:r>
            <a:r>
              <a:rPr lang="en-US" dirty="0" err="1"/>
              <a:t>YagnaSENI</a:t>
            </a:r>
            <a:r>
              <a:rPr lang="en-US" dirty="0"/>
              <a:t> Ghosh, DANA A. WONG, DOUGLAS THEBERGE, BRIAN HANNA</a:t>
            </a:r>
            <a:endParaRPr lang="en-US" baseline="30000" dirty="0"/>
          </a:p>
          <a:p>
            <a:r>
              <a:rPr lang="en-US" sz="800" dirty="0"/>
              <a:t>Aramco services company: Aramco Research Center -- Boston</a:t>
            </a:r>
          </a:p>
        </p:txBody>
      </p:sp>
    </p:spTree>
    <p:extLst>
      <p:ext uri="{BB962C8B-B14F-4D97-AF65-F5344CB8AC3E}">
        <p14:creationId xmlns:p14="http://schemas.microsoft.com/office/powerpoint/2010/main" val="72636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C15AF-3985-44DC-8DED-98168F5B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degradation may result in polyethylene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18620-48D0-49C9-A383-1C89371647F8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91989E-6DDA-4B76-8C75-03F6EB271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74124"/>
              </p:ext>
            </p:extLst>
          </p:nvPr>
        </p:nvGraphicFramePr>
        <p:xfrm>
          <a:off x="1884639" y="738856"/>
          <a:ext cx="5374722" cy="30076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06943">
                  <a:extLst>
                    <a:ext uri="{9D8B030D-6E8A-4147-A177-3AD203B41FA5}">
                      <a16:colId xmlns:a16="http://schemas.microsoft.com/office/drawing/2014/main" val="1479878734"/>
                    </a:ext>
                  </a:extLst>
                </a:gridCol>
                <a:gridCol w="1106943">
                  <a:extLst>
                    <a:ext uri="{9D8B030D-6E8A-4147-A177-3AD203B41FA5}">
                      <a16:colId xmlns:a16="http://schemas.microsoft.com/office/drawing/2014/main" val="1301261615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1657410397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239504373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055918566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988458446"/>
                    </a:ext>
                  </a:extLst>
                </a:gridCol>
              </a:tblGrid>
              <a:tr h="502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ligand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39672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acid adduct</a:t>
                      </a:r>
                      <a:r>
                        <a:rPr lang="en-US" sz="1100" u="none" strike="noStrike" baseline="30000" dirty="0">
                          <a:effectLst/>
                        </a:rPr>
                        <a:t>1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C8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C6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941737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8560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8186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D83E25-A70D-4697-8A83-63E5329D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1579"/>
              </p:ext>
            </p:extLst>
          </p:nvPr>
        </p:nvGraphicFramePr>
        <p:xfrm>
          <a:off x="1919821" y="1386368"/>
          <a:ext cx="1033463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CS ChemDraw Drawing" r:id="rId3" imgW="741565" imgH="1546514" progId="ChemDraw.Document.6.0">
                  <p:embed/>
                </p:oleObj>
              </mc:Choice>
              <mc:Fallback>
                <p:oleObj name="CS ChemDraw Drawing" r:id="rId3" imgW="741565" imgH="154651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9821" y="1386368"/>
                        <a:ext cx="1033463" cy="215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7ABBC11-4533-4310-A1D2-91A767A93389}"/>
              </a:ext>
            </a:extLst>
          </p:cNvPr>
          <p:cNvSpPr txBox="1"/>
          <p:nvPr/>
        </p:nvSpPr>
        <p:spPr>
          <a:xfrm>
            <a:off x="1794944" y="3561963"/>
            <a:ext cx="476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30000" dirty="0"/>
              <a:t>1 </a:t>
            </a:r>
            <a:r>
              <a:rPr lang="en-US" dirty="0"/>
              <a:t>Product with H[BAr</a:t>
            </a:r>
            <a:r>
              <a:rPr lang="en-US" baseline="30000" dirty="0"/>
              <a:t>F</a:t>
            </a:r>
            <a:r>
              <a:rPr lang="en-US" baseline="-25000" dirty="0"/>
              <a:t>4</a:t>
            </a:r>
            <a:r>
              <a:rPr lang="en-US" dirty="0"/>
              <a:t>]</a:t>
            </a:r>
          </a:p>
          <a:p>
            <a:pPr algn="l"/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Catalytic activity (g/g Cr/h) with CrCl</a:t>
            </a:r>
            <a:r>
              <a:rPr lang="en-US" baseline="-25000" dirty="0"/>
              <a:t>3</a:t>
            </a:r>
            <a:r>
              <a:rPr lang="en-US" dirty="0"/>
              <a:t>(THF)</a:t>
            </a:r>
            <a:r>
              <a:rPr lang="en-US" baseline="-25000" dirty="0"/>
              <a:t>3</a:t>
            </a:r>
            <a:r>
              <a:rPr lang="en-US" dirty="0"/>
              <a:t>, 300 equiv. MMAO-3A, 60 psi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311E7-25A0-4136-AAB4-B4E43A5AD6E7}"/>
              </a:ext>
            </a:extLst>
          </p:cNvPr>
          <p:cNvSpPr txBox="1"/>
          <p:nvPr/>
        </p:nvSpPr>
        <p:spPr>
          <a:xfrm>
            <a:off x="1794944" y="3947949"/>
            <a:ext cx="3489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Agapie</a:t>
            </a:r>
            <a:r>
              <a:rPr lang="en-US" dirty="0"/>
              <a:t> and coworkers, </a:t>
            </a:r>
            <a:r>
              <a:rPr lang="en-US" i="1" dirty="0"/>
              <a:t>Organometallics</a:t>
            </a:r>
            <a:r>
              <a:rPr lang="en-US" dirty="0"/>
              <a:t>,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36</a:t>
            </a:r>
            <a:r>
              <a:rPr lang="en-US" dirty="0"/>
              <a:t>, 1640</a:t>
            </a:r>
            <a:endParaRPr lang="en-US" sz="9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C73BA50-3543-482B-B3D0-9BDF029D4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33191"/>
              </p:ext>
            </p:extLst>
          </p:nvPr>
        </p:nvGraphicFramePr>
        <p:xfrm>
          <a:off x="3049921" y="1202466"/>
          <a:ext cx="1128047" cy="243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CS ChemDraw Drawing" r:id="rId5" imgW="775508" imgH="1672936" progId="ChemDraw.Document.6.0">
                  <p:embed/>
                </p:oleObj>
              </mc:Choice>
              <mc:Fallback>
                <p:oleObj name="CS ChemDraw Drawing" r:id="rId5" imgW="775508" imgH="16729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9921" y="1202466"/>
                        <a:ext cx="1128047" cy="2431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10FB81F-B3E6-4125-BFF2-E0B3C4A61CD2}"/>
              </a:ext>
            </a:extLst>
          </p:cNvPr>
          <p:cNvSpPr/>
          <p:nvPr/>
        </p:nvSpPr>
        <p:spPr>
          <a:xfrm>
            <a:off x="6406604" y="537407"/>
            <a:ext cx="887939" cy="302455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09EC3-7807-476E-92FA-0BE7E5D6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15EF-FF66-49BB-A5D1-E7774745F2D1}"/>
              </a:ext>
            </a:extLst>
          </p:cNvPr>
          <p:cNvSpPr txBox="1"/>
          <p:nvPr/>
        </p:nvSpPr>
        <p:spPr>
          <a:xfrm>
            <a:off x="1595249" y="3086987"/>
            <a:ext cx="622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PNP instability is correlated with PE formation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7D8F2C-77DD-4FEE-9AB2-77F8CABB6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35753"/>
              </p:ext>
            </p:extLst>
          </p:nvPr>
        </p:nvGraphicFramePr>
        <p:xfrm>
          <a:off x="2064598" y="1427582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" name="CS ChemDraw Drawing" r:id="rId3" imgW="737408" imgH="538942" progId="ChemDraw.Document.6.0">
                  <p:embed/>
                </p:oleObj>
              </mc:Choice>
              <mc:Fallback>
                <p:oleObj name="CS ChemDraw Drawing" r:id="rId3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4598" y="1427582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AD2423-765A-4CFF-A32A-447265B13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53418"/>
              </p:ext>
            </p:extLst>
          </p:nvPr>
        </p:nvGraphicFramePr>
        <p:xfrm>
          <a:off x="3198018" y="935620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" name="CS ChemDraw Drawing" r:id="rId5" imgW="1811828" imgH="524048" progId="ChemDraw.Document.6.0">
                  <p:embed/>
                </p:oleObj>
              </mc:Choice>
              <mc:Fallback>
                <p:oleObj name="CS ChemDraw Drawing" r:id="rId5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8018" y="935620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C5F273-F7EF-4B46-8470-69D3E54AE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589532"/>
              </p:ext>
            </p:extLst>
          </p:nvPr>
        </p:nvGraphicFramePr>
        <p:xfrm>
          <a:off x="5888066" y="1427582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" name="CS ChemDraw Drawing" r:id="rId7" imgW="866948" imgH="470708" progId="ChemDraw.Document.6.0">
                  <p:embed/>
                </p:oleObj>
              </mc:Choice>
              <mc:Fallback>
                <p:oleObj name="CS ChemDraw Drawing" r:id="rId7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8066" y="1427582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F46E424-AFCF-4130-BB18-74D1DC935DD7}"/>
              </a:ext>
            </a:extLst>
          </p:cNvPr>
          <p:cNvSpPr/>
          <p:nvPr/>
        </p:nvSpPr>
        <p:spPr>
          <a:xfrm>
            <a:off x="1692815" y="2788069"/>
            <a:ext cx="60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computational modelling can predict PNP ligand stability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C0A449-BC21-4D5F-AC15-9AF370BBB725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C52F3-CC00-484E-8770-0B74D649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prediction of isomerization thermochemistry (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E8DB99-96A5-413A-9D0A-62AF72759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427114"/>
              </p:ext>
            </p:extLst>
          </p:nvPr>
        </p:nvGraphicFramePr>
        <p:xfrm>
          <a:off x="3156740" y="815975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" name="CS ChemDraw Drawing" r:id="rId3" imgW="1811482" imgH="524048" progId="ChemDraw.Document.6.0">
                  <p:embed/>
                </p:oleObj>
              </mc:Choice>
              <mc:Fallback>
                <p:oleObj name="CS ChemDraw Drawing" r:id="rId3" imgW="1811482" imgH="5240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E19C74-6B96-4F35-97DA-A3EAB5D11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740" y="815975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880309-FDBF-4916-A4E6-549965CE5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00699"/>
              </p:ext>
            </p:extLst>
          </p:nvPr>
        </p:nvGraphicFramePr>
        <p:xfrm>
          <a:off x="1029887" y="1943155"/>
          <a:ext cx="4321175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CS ChemDraw Drawing" r:id="rId5" imgW="1956608" imgH="926176" progId="ChemDraw.Document.6.0">
                  <p:embed/>
                </p:oleObj>
              </mc:Choice>
              <mc:Fallback>
                <p:oleObj name="CS ChemDraw Drawing" r:id="rId5" imgW="1956608" imgH="926176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F0653B0-9583-47E8-9034-E09E879F7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887" y="1943155"/>
                        <a:ext cx="4321175" cy="204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61BB665-97D0-464D-A243-145660C0D771}"/>
              </a:ext>
            </a:extLst>
          </p:cNvPr>
          <p:cNvSpPr/>
          <p:nvPr/>
        </p:nvSpPr>
        <p:spPr>
          <a:xfrm>
            <a:off x="2320956" y="3110878"/>
            <a:ext cx="61913" cy="619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8A7F0E-7243-408F-802C-0605EA87C315}"/>
              </a:ext>
            </a:extLst>
          </p:cNvPr>
          <p:cNvCxnSpPr>
            <a:cxnSpLocks/>
          </p:cNvCxnSpPr>
          <p:nvPr/>
        </p:nvCxnSpPr>
        <p:spPr>
          <a:xfrm>
            <a:off x="2384818" y="3194105"/>
            <a:ext cx="513556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C797D3-6204-43A6-9FA2-4E734FA262BC}"/>
              </a:ext>
            </a:extLst>
          </p:cNvPr>
          <p:cNvCxnSpPr>
            <a:cxnSpLocks/>
          </p:cNvCxnSpPr>
          <p:nvPr/>
        </p:nvCxnSpPr>
        <p:spPr>
          <a:xfrm>
            <a:off x="3234924" y="3406830"/>
            <a:ext cx="146685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9E935D-C1E1-4C01-885C-C831D42971D0}"/>
              </a:ext>
            </a:extLst>
          </p:cNvPr>
          <p:cNvSpPr/>
          <p:nvPr/>
        </p:nvSpPr>
        <p:spPr>
          <a:xfrm>
            <a:off x="2020487" y="3744967"/>
            <a:ext cx="61913" cy="619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8D871-0613-4426-961D-6C131285CF54}"/>
              </a:ext>
            </a:extLst>
          </p:cNvPr>
          <p:cNvCxnSpPr>
            <a:cxnSpLocks/>
          </p:cNvCxnSpPr>
          <p:nvPr/>
        </p:nvCxnSpPr>
        <p:spPr>
          <a:xfrm>
            <a:off x="2097084" y="3867205"/>
            <a:ext cx="80129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44962-5B11-46D6-B4A2-B2A0B6C9B6B7}"/>
              </a:ext>
            </a:extLst>
          </p:cNvPr>
          <p:cNvCxnSpPr>
            <a:cxnSpLocks/>
          </p:cNvCxnSpPr>
          <p:nvPr/>
        </p:nvCxnSpPr>
        <p:spPr>
          <a:xfrm flipV="1">
            <a:off x="3060296" y="3437788"/>
            <a:ext cx="7" cy="397033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37B2DC-AD8C-4266-93CE-391AF5D48365}"/>
              </a:ext>
            </a:extLst>
          </p:cNvPr>
          <p:cNvCxnSpPr/>
          <p:nvPr/>
        </p:nvCxnSpPr>
        <p:spPr>
          <a:xfrm>
            <a:off x="3060296" y="3216330"/>
            <a:ext cx="0" cy="15875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8CDA6B-9C9A-4695-B8A6-EAB5C696E847}"/>
              </a:ext>
            </a:extLst>
          </p:cNvPr>
          <p:cNvSpPr/>
          <p:nvPr/>
        </p:nvSpPr>
        <p:spPr>
          <a:xfrm>
            <a:off x="2898374" y="31676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D249D9-067A-44F1-A1DC-237088EC9D25}"/>
              </a:ext>
            </a:extLst>
          </p:cNvPr>
          <p:cNvSpPr/>
          <p:nvPr/>
        </p:nvSpPr>
        <p:spPr>
          <a:xfrm>
            <a:off x="2903136" y="33839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0734F-3C09-4729-8800-E2CCA482683B}"/>
              </a:ext>
            </a:extLst>
          </p:cNvPr>
          <p:cNvSpPr/>
          <p:nvPr/>
        </p:nvSpPr>
        <p:spPr>
          <a:xfrm>
            <a:off x="2898374" y="3841964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498FD2F-8976-434F-B930-3F7CDE325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76137"/>
              </p:ext>
            </p:extLst>
          </p:nvPr>
        </p:nvGraphicFramePr>
        <p:xfrm>
          <a:off x="2020487" y="2795163"/>
          <a:ext cx="331426" cy="52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" name="CS ChemDraw Drawing" r:id="rId7" imgW="153439" imgH="243494" progId="ChemDraw.Document.6.0">
                  <p:embed/>
                </p:oleObj>
              </mc:Choice>
              <mc:Fallback>
                <p:oleObj name="CS ChemDraw Drawing" r:id="rId7" imgW="153439" imgH="2434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0487" y="2795163"/>
                        <a:ext cx="331426" cy="52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32160CA-B494-4457-97FC-8373DA26454E}"/>
              </a:ext>
            </a:extLst>
          </p:cNvPr>
          <p:cNvSpPr txBox="1"/>
          <p:nvPr/>
        </p:nvSpPr>
        <p:spPr>
          <a:xfrm>
            <a:off x="3196480" y="3161441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FA77F-B98F-48CA-A58B-72315BECF8A9}"/>
              </a:ext>
            </a:extLst>
          </p:cNvPr>
          <p:cNvSpPr txBox="1"/>
          <p:nvPr/>
        </p:nvSpPr>
        <p:spPr>
          <a:xfrm>
            <a:off x="3250180" y="352779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right </a:t>
            </a:r>
            <a:r>
              <a:rPr lang="el-GR" dirty="0">
                <a:solidFill>
                  <a:schemeClr val="accent2"/>
                </a:solidFill>
              </a:rPr>
              <a:t>Δ</a:t>
            </a:r>
            <a:r>
              <a:rPr lang="en-US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E00ED-7C49-462D-B5F6-E92D7B4D77DA}"/>
              </a:ext>
            </a:extLst>
          </p:cNvPr>
          <p:cNvSpPr/>
          <p:nvPr/>
        </p:nvSpPr>
        <p:spPr>
          <a:xfrm>
            <a:off x="4697012" y="3317928"/>
            <a:ext cx="61913" cy="61913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13733F-7B7F-478C-AF12-AFA871B8AD4C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9D780013-161B-4635-861C-1C0D446E6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67138"/>
              </p:ext>
            </p:extLst>
          </p:nvPr>
        </p:nvGraphicFramePr>
        <p:xfrm>
          <a:off x="6450493" y="1348679"/>
          <a:ext cx="1670053" cy="208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name="CS ChemDraw Drawing" r:id="rId9" imgW="714548" imgH="886345" progId="ChemDraw.Document.6.0">
                  <p:embed/>
                </p:oleObj>
              </mc:Choice>
              <mc:Fallback>
                <p:oleObj name="CS ChemDraw Drawing" r:id="rId9" imgW="714548" imgH="886345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B4FBA2B-B479-447B-9134-BEE378010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0493" y="1348679"/>
                        <a:ext cx="1670053" cy="208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4650906-EE5D-44C6-86C3-F4340C87C02B}"/>
              </a:ext>
            </a:extLst>
          </p:cNvPr>
          <p:cNvSpPr txBox="1"/>
          <p:nvPr/>
        </p:nvSpPr>
        <p:spPr>
          <a:xfrm>
            <a:off x="7118093" y="15668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286C5E-C132-4F8C-8C09-6AB885E7E046}"/>
              </a:ext>
            </a:extLst>
          </p:cNvPr>
          <p:cNvSpPr txBox="1"/>
          <p:nvPr/>
        </p:nvSpPr>
        <p:spPr>
          <a:xfrm>
            <a:off x="6892667" y="18589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7D6331-8FD3-4C3D-858A-761D69047CD4}"/>
              </a:ext>
            </a:extLst>
          </p:cNvPr>
          <p:cNvSpPr txBox="1"/>
          <p:nvPr/>
        </p:nvSpPr>
        <p:spPr>
          <a:xfrm>
            <a:off x="7402881" y="21256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6CB647-A0E7-4A3A-994C-809E4614DED3}"/>
              </a:ext>
            </a:extLst>
          </p:cNvPr>
          <p:cNvSpPr txBox="1"/>
          <p:nvPr/>
        </p:nvSpPr>
        <p:spPr>
          <a:xfrm>
            <a:off x="7308593" y="24982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58401F-6D21-460B-9EC0-D825B66E5BD0}"/>
              </a:ext>
            </a:extLst>
          </p:cNvPr>
          <p:cNvSpPr txBox="1"/>
          <p:nvPr/>
        </p:nvSpPr>
        <p:spPr>
          <a:xfrm>
            <a:off x="7076815" y="20428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3819DC-AC83-4146-AEC6-270DEAE98E67}"/>
              </a:ext>
            </a:extLst>
          </p:cNvPr>
          <p:cNvSpPr txBox="1"/>
          <p:nvPr/>
        </p:nvSpPr>
        <p:spPr>
          <a:xfrm>
            <a:off x="6902192" y="2336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4FBBA-EA0F-46E3-A539-2766406F01D3}"/>
              </a:ext>
            </a:extLst>
          </p:cNvPr>
          <p:cNvSpPr txBox="1"/>
          <p:nvPr/>
        </p:nvSpPr>
        <p:spPr>
          <a:xfrm>
            <a:off x="6670415" y="28600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A5D819-BB05-4033-B0EA-93230105DF2D}"/>
              </a:ext>
            </a:extLst>
          </p:cNvPr>
          <p:cNvSpPr txBox="1"/>
          <p:nvPr/>
        </p:nvSpPr>
        <p:spPr>
          <a:xfrm>
            <a:off x="6048308" y="3413974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 many conformers?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30F90-FCA4-443B-B0B0-7713C6DBF309}"/>
              </a:ext>
            </a:extLst>
          </p:cNvPr>
          <p:cNvSpPr/>
          <p:nvPr/>
        </p:nvSpPr>
        <p:spPr>
          <a:xfrm>
            <a:off x="5317078" y="3683990"/>
            <a:ext cx="350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 ca. 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  <a:r>
              <a:rPr lang="en-US" sz="1400" baseline="30000" dirty="0"/>
              <a:t>3</a:t>
            </a:r>
            <a:r>
              <a:rPr lang="en-US" sz="1400" dirty="0"/>
              <a:t> x </a:t>
            </a:r>
            <a:r>
              <a:rPr lang="en-US" sz="1400" dirty="0">
                <a:solidFill>
                  <a:schemeClr val="bg2"/>
                </a:solidFill>
              </a:rPr>
              <a:t>2</a:t>
            </a:r>
            <a:r>
              <a:rPr lang="en-US" sz="1400" baseline="30000" dirty="0"/>
              <a:t>4</a:t>
            </a:r>
            <a:r>
              <a:rPr lang="en-US" sz="1400" dirty="0"/>
              <a:t> = </a:t>
            </a:r>
            <a:r>
              <a:rPr lang="en-US" sz="1400" b="1" dirty="0"/>
              <a:t>432</a:t>
            </a:r>
          </a:p>
          <a:p>
            <a:endParaRPr lang="en-US" sz="1400" b="1" dirty="0"/>
          </a:p>
          <a:p>
            <a:r>
              <a:rPr lang="en-US" sz="1400" dirty="0"/>
              <a:t>too many to rely on human intuition or employ brute-force high-level simulations</a:t>
            </a:r>
          </a:p>
        </p:txBody>
      </p:sp>
    </p:spTree>
    <p:extLst>
      <p:ext uri="{BB962C8B-B14F-4D97-AF65-F5344CB8AC3E}">
        <p14:creationId xmlns:p14="http://schemas.microsoft.com/office/powerpoint/2010/main" val="42737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 p14:bounceEnd="25000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 p14:bounceEnd="25000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4E48C8-A477-4EEA-A0BA-AAF4125F9117}"/>
              </a:ext>
            </a:extLst>
          </p:cNvPr>
          <p:cNvSpPr/>
          <p:nvPr/>
        </p:nvSpPr>
        <p:spPr>
          <a:xfrm>
            <a:off x="60960" y="4615748"/>
            <a:ext cx="9083040" cy="474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C23EF361-207E-421A-A3AB-6DBCF7E2E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645357"/>
              </p:ext>
            </p:extLst>
          </p:nvPr>
        </p:nvGraphicFramePr>
        <p:xfrm>
          <a:off x="0" y="3662308"/>
          <a:ext cx="9144000" cy="145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CS ChemDraw Drawing" r:id="rId3" imgW="6013219" imgH="1118062" progId="ChemDraw.Document.6.0">
                  <p:embed/>
                </p:oleObj>
              </mc:Choice>
              <mc:Fallback>
                <p:oleObj name="CS ChemDraw Drawing" r:id="rId3" imgW="6013219" imgH="111806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662308"/>
                        <a:ext cx="9144000" cy="145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0729A545-D679-47E6-AD18-59AFE5A9BCFE}"/>
              </a:ext>
            </a:extLst>
          </p:cNvPr>
          <p:cNvSpPr/>
          <p:nvPr/>
        </p:nvSpPr>
        <p:spPr>
          <a:xfrm>
            <a:off x="525861" y="639133"/>
            <a:ext cx="8140655" cy="1403351"/>
          </a:xfrm>
          <a:prstGeom prst="chevron">
            <a:avLst>
              <a:gd name="adj" fmla="val 19597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F28D6-2C46-4833-9D96-FF7D4EAA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06004"/>
            <a:ext cx="8099427" cy="618166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XTBDFT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940552-5A9C-48F6-976C-A7322BCB6328}"/>
              </a:ext>
            </a:extLst>
          </p:cNvPr>
          <p:cNvGrpSpPr/>
          <p:nvPr/>
        </p:nvGrpSpPr>
        <p:grpSpPr>
          <a:xfrm>
            <a:off x="609601" y="698083"/>
            <a:ext cx="8008537" cy="1291801"/>
            <a:chOff x="609601" y="698083"/>
            <a:chExt cx="8008537" cy="1291801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97A7CCFC-20BE-485F-B053-50DA08D21BC0}"/>
                </a:ext>
              </a:extLst>
            </p:cNvPr>
            <p:cNvSpPr/>
            <p:nvPr/>
          </p:nvSpPr>
          <p:spPr>
            <a:xfrm>
              <a:off x="609601" y="698084"/>
              <a:ext cx="2535736" cy="1291800"/>
            </a:xfrm>
            <a:prstGeom prst="chevron">
              <a:avLst>
                <a:gd name="adj" fmla="val 19597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conformer ensemble generation and ranking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(CREST and GFN-</a:t>
              </a:r>
              <a:r>
                <a:rPr lang="en-US" sz="1400" dirty="0" err="1">
                  <a:solidFill>
                    <a:schemeClr val="bg1"/>
                  </a:solidFill>
                </a:rPr>
                <a:t>xTB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A1D3A555-FE71-4AF3-920D-CBFA78DAA4B0}"/>
                </a:ext>
              </a:extLst>
            </p:cNvPr>
            <p:cNvSpPr/>
            <p:nvPr/>
          </p:nvSpPr>
          <p:spPr>
            <a:xfrm>
              <a:off x="295216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ensemble refinement (NWChem)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7BF51D-D118-4716-8F9A-770BD0CA8065}"/>
                </a:ext>
              </a:extLst>
            </p:cNvPr>
            <p:cNvSpPr/>
            <p:nvPr/>
          </p:nvSpPr>
          <p:spPr>
            <a:xfrm>
              <a:off x="477563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minimum final optimization (NWChem)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5D481CAA-AAD9-4B91-B278-D44FB4BB12A9}"/>
                </a:ext>
              </a:extLst>
            </p:cNvPr>
            <p:cNvSpPr/>
            <p:nvPr/>
          </p:nvSpPr>
          <p:spPr>
            <a:xfrm>
              <a:off x="660149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quasi-harmonic frequency corrections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(Goodvibes)</a:t>
              </a:r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B4FBA2B-B479-447B-9134-BEE37801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728675"/>
              </p:ext>
            </p:extLst>
          </p:nvPr>
        </p:nvGraphicFramePr>
        <p:xfrm>
          <a:off x="367372" y="2771109"/>
          <a:ext cx="1065480" cy="1131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CS ChemDraw Drawing" r:id="rId5" imgW="612167" imgH="650354" progId="ChemDraw.Document.6.0">
                  <p:embed/>
                </p:oleObj>
              </mc:Choice>
              <mc:Fallback>
                <p:oleObj name="CS ChemDraw Drawing" r:id="rId5" imgW="612167" imgH="650354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EDC9112-2E9E-463B-A130-CBDBE7241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372" y="2771109"/>
                        <a:ext cx="1065480" cy="1131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95D64F-790C-4089-9D9C-0C9E5C13200D}"/>
              </a:ext>
            </a:extLst>
          </p:cNvPr>
          <p:cNvSpPr/>
          <p:nvPr/>
        </p:nvSpPr>
        <p:spPr>
          <a:xfrm rot="16200000">
            <a:off x="520032" y="2196133"/>
            <a:ext cx="673100" cy="387350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9CE8C-A595-4BB3-9EF9-B86A9C542DCE}"/>
              </a:ext>
            </a:extLst>
          </p:cNvPr>
          <p:cNvSpPr txBox="1"/>
          <p:nvPr/>
        </p:nvSpPr>
        <p:spPr>
          <a:xfrm>
            <a:off x="983925" y="2262802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input geometry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84E69-07E3-4CAA-93F3-75B856CD7152}"/>
              </a:ext>
            </a:extLst>
          </p:cNvPr>
          <p:cNvGrpSpPr/>
          <p:nvPr/>
        </p:nvGrpSpPr>
        <p:grpSpPr>
          <a:xfrm>
            <a:off x="2818960" y="2042484"/>
            <a:ext cx="2062315" cy="607116"/>
            <a:chOff x="2818960" y="2042484"/>
            <a:chExt cx="2062315" cy="6071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0D26FB-F417-4D9D-ADF5-6AF051940958}"/>
                </a:ext>
              </a:extLst>
            </p:cNvPr>
            <p:cNvSpPr/>
            <p:nvPr/>
          </p:nvSpPr>
          <p:spPr>
            <a:xfrm>
              <a:off x="2952161" y="2042484"/>
              <a:ext cx="1795915" cy="6071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C523B-68B4-41BA-AF45-B709E64090B3}"/>
                </a:ext>
              </a:extLst>
            </p:cNvPr>
            <p:cNvSpPr/>
            <p:nvPr/>
          </p:nvSpPr>
          <p:spPr>
            <a:xfrm>
              <a:off x="2818960" y="2123618"/>
              <a:ext cx="20623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50000"/>
                    </a:schemeClr>
                  </a:solidFill>
                </a:rPr>
                <a:t>62 conformers 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within </a:t>
              </a:r>
              <a:b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6 kcal/mol window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7622D-62FE-4400-A23F-676839294C51}"/>
              </a:ext>
            </a:extLst>
          </p:cNvPr>
          <p:cNvSpPr/>
          <p:nvPr/>
        </p:nvSpPr>
        <p:spPr>
          <a:xfrm>
            <a:off x="6905973" y="4640666"/>
            <a:ext cx="23059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*calculated with B3LYP-D3/def2-TZVP//B3LYP-D3/def2-SVP and quasi-harmonic frequency corrections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9E0B6A-6666-4ACF-818D-5117FEC7EFFC}"/>
              </a:ext>
            </a:extLst>
          </p:cNvPr>
          <p:cNvSpPr/>
          <p:nvPr/>
        </p:nvSpPr>
        <p:spPr>
          <a:xfrm>
            <a:off x="681956" y="4500671"/>
            <a:ext cx="85725" cy="808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A0DDCD-6265-493D-9E62-A7F81065A647}"/>
              </a:ext>
            </a:extLst>
          </p:cNvPr>
          <p:cNvSpPr/>
          <p:nvPr/>
        </p:nvSpPr>
        <p:spPr>
          <a:xfrm>
            <a:off x="5584819" y="4999071"/>
            <a:ext cx="85725" cy="808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D70905-37E3-4C4B-B9B5-264FC9C00906}"/>
              </a:ext>
            </a:extLst>
          </p:cNvPr>
          <p:cNvGrpSpPr/>
          <p:nvPr/>
        </p:nvGrpSpPr>
        <p:grpSpPr>
          <a:xfrm>
            <a:off x="5235172" y="2076678"/>
            <a:ext cx="4188112" cy="1639438"/>
            <a:chOff x="5235172" y="2076678"/>
            <a:chExt cx="4188112" cy="16394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8C791-39C0-4771-BE98-7FF32918CD66}"/>
                </a:ext>
              </a:extLst>
            </p:cNvPr>
            <p:cNvSpPr txBox="1"/>
            <p:nvPr/>
          </p:nvSpPr>
          <p:spPr>
            <a:xfrm>
              <a:off x="7436215" y="2212460"/>
              <a:ext cx="198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</a:rPr>
                <a:t>final structure and energy*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2F5619-02B1-40D2-B8CF-3BC18844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5172" y="2149868"/>
              <a:ext cx="1611514" cy="1566248"/>
            </a:xfrm>
            <a:prstGeom prst="rect">
              <a:avLst/>
            </a:prstGeom>
          </p:spPr>
        </p:pic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4B9DE439-C719-4A5E-9123-71E37DD5B713}"/>
                </a:ext>
              </a:extLst>
            </p:cNvPr>
            <p:cNvSpPr/>
            <p:nvPr/>
          </p:nvSpPr>
          <p:spPr>
            <a:xfrm rot="16200000" flipH="1">
              <a:off x="6795405" y="2230392"/>
              <a:ext cx="1024339" cy="716911"/>
            </a:xfrm>
            <a:prstGeom prst="bentUp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67F0B8-8828-4660-8349-A5899893B36D}"/>
              </a:ext>
            </a:extLst>
          </p:cNvPr>
          <p:cNvSpPr txBox="1"/>
          <p:nvPr/>
        </p:nvSpPr>
        <p:spPr>
          <a:xfrm>
            <a:off x="3689" y="4615748"/>
            <a:ext cx="1527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(PES is only illustrative)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F7E36E-BBE7-470E-8BB0-F576C2E90F02}"/>
              </a:ext>
            </a:extLst>
          </p:cNvPr>
          <p:cNvCxnSpPr>
            <a:cxnSpLocks/>
          </p:cNvCxnSpPr>
          <p:nvPr/>
        </p:nvCxnSpPr>
        <p:spPr>
          <a:xfrm flipH="1">
            <a:off x="5627681" y="3716116"/>
            <a:ext cx="88906" cy="1136958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2076A-60DA-49FA-9FAA-54419EE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vs known PNP/PPN ligands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E258-97A8-4E0C-B727-BD70F215D7EC}"/>
              </a:ext>
            </a:extLst>
          </p:cNvPr>
          <p:cNvSpPr/>
          <p:nvPr/>
        </p:nvSpPr>
        <p:spPr>
          <a:xfrm>
            <a:off x="3070860" y="4846320"/>
            <a:ext cx="4587240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186BA16-2D2C-4CC6-8416-0774F8A06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44967"/>
              </p:ext>
            </p:extLst>
          </p:nvPr>
        </p:nvGraphicFramePr>
        <p:xfrm>
          <a:off x="303053" y="843137"/>
          <a:ext cx="55356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CS ChemDraw Drawing" r:id="rId3" imgW="5534891" imgH="3239885" progId="ChemDraw.Document.6.0">
                  <p:embed/>
                </p:oleObj>
              </mc:Choice>
              <mc:Fallback>
                <p:oleObj name="CS ChemDraw Drawing" r:id="rId3" imgW="5534891" imgH="323988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53" y="843137"/>
                        <a:ext cx="55356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1B0CB2D-B2E4-4B75-89BF-CD25964C1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24461"/>
              </p:ext>
            </p:extLst>
          </p:nvPr>
        </p:nvGraphicFramePr>
        <p:xfrm>
          <a:off x="6128388" y="2485613"/>
          <a:ext cx="27559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CS ChemDraw Drawing" r:id="rId5" imgW="2756362" imgH="1521922" progId="ChemDraw.Document.6.0">
                  <p:embed/>
                </p:oleObj>
              </mc:Choice>
              <mc:Fallback>
                <p:oleObj name="CS ChemDraw Drawing" r:id="rId5" imgW="2756362" imgH="152192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8388" y="2485613"/>
                        <a:ext cx="2755900" cy="152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30B56A18-23BB-4595-B4D3-78829C63FE30}"/>
              </a:ext>
            </a:extLst>
          </p:cNvPr>
          <p:cNvGrpSpPr/>
          <p:nvPr/>
        </p:nvGrpSpPr>
        <p:grpSpPr>
          <a:xfrm>
            <a:off x="4642168" y="224971"/>
            <a:ext cx="1780032" cy="400110"/>
            <a:chOff x="5175568" y="-344567"/>
            <a:chExt cx="1780032" cy="40011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A1D765-A160-4F39-BF5D-3BDF69FBAC43}"/>
                </a:ext>
              </a:extLst>
            </p:cNvPr>
            <p:cNvSpPr/>
            <p:nvPr/>
          </p:nvSpPr>
          <p:spPr>
            <a:xfrm>
              <a:off x="5175568" y="-131534"/>
              <a:ext cx="161925" cy="161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AE9E46D-72EE-4292-915C-FF8CFB5F763A}"/>
                </a:ext>
              </a:extLst>
            </p:cNvPr>
            <p:cNvSpPr/>
            <p:nvPr/>
          </p:nvSpPr>
          <p:spPr>
            <a:xfrm>
              <a:off x="5178743" y="-326440"/>
              <a:ext cx="161925" cy="16192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8F9AC1-7602-4E9E-907D-F7DEE11014DA}"/>
                </a:ext>
              </a:extLst>
            </p:cNvPr>
            <p:cNvSpPr txBox="1"/>
            <p:nvPr/>
          </p:nvSpPr>
          <p:spPr>
            <a:xfrm>
              <a:off x="5347467" y="-344567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&gt; 0 (PNP favored)</a:t>
              </a:r>
            </a:p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&lt; 0 (PPN favored)</a:t>
              </a:r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13DF016-7DED-40EF-A1C2-92C76D82F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08032"/>
              </p:ext>
            </p:extLst>
          </p:nvPr>
        </p:nvGraphicFramePr>
        <p:xfrm>
          <a:off x="5932991" y="843137"/>
          <a:ext cx="3140075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CS ChemDraw Drawing" r:id="rId7" imgW="3140479" imgH="1601585" progId="ChemDraw.Document.6.0">
                  <p:embed/>
                </p:oleObj>
              </mc:Choice>
              <mc:Fallback>
                <p:oleObj name="CS ChemDraw Drawing" r:id="rId7" imgW="3140479" imgH="1601585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4213D42-8609-467F-8E6C-AAA79574C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2991" y="843137"/>
                        <a:ext cx="3140075" cy="160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EAA85D8-C04F-4187-BB86-3D042BCF48A2}"/>
              </a:ext>
            </a:extLst>
          </p:cNvPr>
          <p:cNvSpPr txBox="1"/>
          <p:nvPr/>
        </p:nvSpPr>
        <p:spPr>
          <a:xfrm>
            <a:off x="1" y="42425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|</a:t>
            </a:r>
            <a:r>
              <a:rPr lang="el-GR" sz="1800" dirty="0"/>
              <a:t>Δ</a:t>
            </a:r>
            <a:r>
              <a:rPr lang="en-US" sz="1800" dirty="0"/>
              <a:t>G</a:t>
            </a:r>
            <a:r>
              <a:rPr lang="en-US" sz="1800" baseline="-25000" dirty="0"/>
              <a:t>PPN</a:t>
            </a:r>
            <a:r>
              <a:rPr lang="en-US" sz="1800" dirty="0"/>
              <a:t>| &gt; 0.9 kcal/mol, prediction matches observations for 30+ known PNP/PPN</a:t>
            </a:r>
          </a:p>
        </p:txBody>
      </p:sp>
    </p:spTree>
    <p:extLst>
      <p:ext uri="{BB962C8B-B14F-4D97-AF65-F5344CB8AC3E}">
        <p14:creationId xmlns:p14="http://schemas.microsoft.com/office/powerpoint/2010/main" val="10550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2076A-60DA-49FA-9FAA-54419EE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performance vs 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BFFACE-D476-4210-9190-F42DEAE489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587408"/>
              </p:ext>
            </p:extLst>
          </p:nvPr>
        </p:nvGraphicFramePr>
        <p:xfrm>
          <a:off x="444813" y="1714777"/>
          <a:ext cx="3520673" cy="2283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53235B2-9663-4009-958F-660AFF50E03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F7EF9-E24E-4CCF-A9BF-4B5A78AB5D1E}"/>
              </a:ext>
            </a:extLst>
          </p:cNvPr>
          <p:cNvSpPr/>
          <p:nvPr/>
        </p:nvSpPr>
        <p:spPr>
          <a:xfrm>
            <a:off x="444813" y="4024129"/>
            <a:ext cx="41338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S. Kuhlmann,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245</a:t>
            </a:r>
            <a:r>
              <a:rPr lang="en-GB" dirty="0"/>
              <a:t>, 279-284</a:t>
            </a:r>
          </a:p>
          <a:p>
            <a:pPr algn="l"/>
            <a:r>
              <a:rPr lang="en-GB" dirty="0"/>
              <a:t>K. </a:t>
            </a:r>
            <a:r>
              <a:rPr lang="en-GB" dirty="0" err="1"/>
              <a:t>Blann</a:t>
            </a:r>
            <a:r>
              <a:rPr lang="en-GB" dirty="0"/>
              <a:t>, A. Bollmann,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249</a:t>
            </a:r>
            <a:r>
              <a:rPr lang="en-GB" dirty="0"/>
              <a:t>, 244-249.</a:t>
            </a:r>
          </a:p>
          <a:p>
            <a:pPr algn="l"/>
            <a:r>
              <a:rPr lang="en-GB" dirty="0"/>
              <a:t>E. Killian,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Mol. </a:t>
            </a:r>
            <a:r>
              <a:rPr lang="en-GB" i="1" dirty="0" err="1"/>
              <a:t>Catal</a:t>
            </a:r>
            <a:r>
              <a:rPr lang="en-GB" i="1" dirty="0"/>
              <a:t>. A: Chem.</a:t>
            </a:r>
            <a:r>
              <a:rPr lang="en-GB" dirty="0"/>
              <a:t>, 2007, </a:t>
            </a:r>
            <a:r>
              <a:rPr lang="en-GB" b="1" dirty="0"/>
              <a:t>270</a:t>
            </a:r>
            <a:r>
              <a:rPr lang="en-GB" dirty="0"/>
              <a:t>, 214-218.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CF1CC81-483B-41AC-8596-A9B20A02F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86934"/>
              </p:ext>
            </p:extLst>
          </p:nvPr>
        </p:nvGraphicFramePr>
        <p:xfrm>
          <a:off x="952500" y="657760"/>
          <a:ext cx="2660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CS ChemDraw Drawing" r:id="rId5" imgW="2660419" imgH="1080308" progId="ChemDraw.Document.6.0">
                  <p:embed/>
                </p:oleObj>
              </mc:Choice>
              <mc:Fallback>
                <p:oleObj name="CS ChemDraw Drawing" r:id="rId5" imgW="2660419" imgH="108030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2500" y="657760"/>
                        <a:ext cx="2660650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35C36C-457A-4D0E-9E8F-DAE6F172FF62}"/>
              </a:ext>
            </a:extLst>
          </p:cNvPr>
          <p:cNvSpPr/>
          <p:nvPr/>
        </p:nvSpPr>
        <p:spPr>
          <a:xfrm>
            <a:off x="4120837" y="843137"/>
            <a:ext cx="4859677" cy="3240087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F7BBB4D-0157-4A6E-8861-0EB9E43A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154035"/>
              </p:ext>
            </p:extLst>
          </p:nvPr>
        </p:nvGraphicFramePr>
        <p:xfrm>
          <a:off x="5140734" y="1613490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3" name="CS ChemDraw Drawing" r:id="rId7" imgW="1811828" imgH="524048" progId="ChemDraw.Document.6.0">
                  <p:embed/>
                </p:oleObj>
              </mc:Choice>
              <mc:Fallback>
                <p:oleObj name="CS ChemDraw Drawing" r:id="rId7" imgW="1811828" imgH="524048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E3379AF-326F-418D-8591-BA0056158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0734" y="1613490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4331FE5-2C28-4489-B0EB-613C43798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900859"/>
              </p:ext>
            </p:extLst>
          </p:nvPr>
        </p:nvGraphicFramePr>
        <p:xfrm>
          <a:off x="4232306" y="2332618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4" name="CS ChemDraw Drawing" r:id="rId9" imgW="737408" imgH="538942" progId="ChemDraw.Document.6.0">
                  <p:embed/>
                </p:oleObj>
              </mc:Choice>
              <mc:Fallback>
                <p:oleObj name="CS ChemDraw Drawing" r:id="rId9" imgW="737408" imgH="53894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777C158C-3D96-4D17-9C04-8BCB6370B6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4232306" y="2332618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2BE39B1-9078-400F-88FE-E3F0EA2D5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715562"/>
              </p:ext>
            </p:extLst>
          </p:nvPr>
        </p:nvGraphicFramePr>
        <p:xfrm>
          <a:off x="7605790" y="2332618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5" name="CS ChemDraw Drawing" r:id="rId11" imgW="866948" imgH="470708" progId="ChemDraw.Document.6.0">
                  <p:embed/>
                </p:oleObj>
              </mc:Choice>
              <mc:Fallback>
                <p:oleObj name="CS ChemDraw Drawing" r:id="rId11" imgW="866948" imgH="470708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6438C9-1BF7-4329-ADBC-E66930BA8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05790" y="2332618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69B31B81-2382-42F5-8089-CAD912676AF6}"/>
              </a:ext>
            </a:extLst>
          </p:cNvPr>
          <p:cNvSpPr/>
          <p:nvPr/>
        </p:nvSpPr>
        <p:spPr>
          <a:xfrm>
            <a:off x="6170546" y="1156180"/>
            <a:ext cx="495300" cy="495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ym typeface="Wingdings" panose="05000000000000000000" pitchFamily="2" charset="2"/>
              </a:rPr>
              <a:t>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3F0F08-857B-4586-B564-808F3403A265}"/>
              </a:ext>
            </a:extLst>
          </p:cNvPr>
          <p:cNvSpPr/>
          <p:nvPr/>
        </p:nvSpPr>
        <p:spPr>
          <a:xfrm>
            <a:off x="7240711" y="2751519"/>
            <a:ext cx="495300" cy="495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ym typeface="Wingdings" panose="05000000000000000000" pitchFamily="2" charset="2"/>
              </a:rPr>
              <a:t>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4E3D8-3832-4C10-B03E-024FBD5939C1}"/>
              </a:ext>
            </a:extLst>
          </p:cNvPr>
          <p:cNvSpPr txBox="1"/>
          <p:nvPr/>
        </p:nvSpPr>
        <p:spPr>
          <a:xfrm>
            <a:off x="4351496" y="3654260"/>
            <a:ext cx="445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make more stable (better) PNP catalysts</a:t>
            </a:r>
          </a:p>
        </p:txBody>
      </p:sp>
    </p:spTree>
    <p:extLst>
      <p:ext uri="{BB962C8B-B14F-4D97-AF65-F5344CB8AC3E}">
        <p14:creationId xmlns:p14="http://schemas.microsoft.com/office/powerpoint/2010/main" val="1381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1520CE-DE54-4F6E-BF53-025470A7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candidates screened out (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&lt; 1 kcal/mol)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EB44A-098D-491B-B252-1B7F37B17A6D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48EA7-53EE-41B2-96AF-8FB025F02295}"/>
              </a:ext>
            </a:extLst>
          </p:cNvPr>
          <p:cNvGrpSpPr/>
          <p:nvPr/>
        </p:nvGrpSpPr>
        <p:grpSpPr>
          <a:xfrm>
            <a:off x="7062654" y="224971"/>
            <a:ext cx="1780032" cy="400110"/>
            <a:chOff x="5175568" y="-344567"/>
            <a:chExt cx="1780032" cy="40011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7DFD61-C33C-4008-9C11-F76900D467F8}"/>
                </a:ext>
              </a:extLst>
            </p:cNvPr>
            <p:cNvSpPr/>
            <p:nvPr/>
          </p:nvSpPr>
          <p:spPr>
            <a:xfrm>
              <a:off x="5175568" y="-131534"/>
              <a:ext cx="161925" cy="161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1AD49E-B906-42D5-BC2B-9493A86ECB12}"/>
                </a:ext>
              </a:extLst>
            </p:cNvPr>
            <p:cNvSpPr/>
            <p:nvPr/>
          </p:nvSpPr>
          <p:spPr>
            <a:xfrm>
              <a:off x="5178743" y="-326440"/>
              <a:ext cx="161925" cy="16192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6E3D04-8A21-4533-8EDE-1212B1F5CB73}"/>
                </a:ext>
              </a:extLst>
            </p:cNvPr>
            <p:cNvSpPr txBox="1"/>
            <p:nvPr/>
          </p:nvSpPr>
          <p:spPr>
            <a:xfrm>
              <a:off x="5347467" y="-344567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&gt; 0 (PNP favored)</a:t>
              </a:r>
            </a:p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&lt; 0 (PPN favored)</a:t>
              </a:r>
            </a:p>
          </p:txBody>
        </p: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D34DCC-2CCC-478E-B6D8-A75CB324A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87484"/>
              </p:ext>
            </p:extLst>
          </p:nvPr>
        </p:nvGraphicFramePr>
        <p:xfrm>
          <a:off x="92502" y="728405"/>
          <a:ext cx="8750184" cy="3741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CS ChemDraw Drawing" r:id="rId3" imgW="5833456" imgH="2494165" progId="ChemDraw.Document.6.0">
                  <p:embed/>
                </p:oleObj>
              </mc:Choice>
              <mc:Fallback>
                <p:oleObj name="CS ChemDraw Drawing" r:id="rId3" imgW="5833456" imgH="249416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502" y="728405"/>
                        <a:ext cx="8750184" cy="3741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07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5BE90-C969-4184-828F-1F14E18E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PNP ligands compared with benchmark catalyst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ABC01C-3B9E-4026-B50C-E0FD22961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150"/>
              </p:ext>
            </p:extLst>
          </p:nvPr>
        </p:nvGraphicFramePr>
        <p:xfrm>
          <a:off x="27879" y="2008384"/>
          <a:ext cx="9088242" cy="20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8512">
                  <a:extLst>
                    <a:ext uri="{9D8B030D-6E8A-4147-A177-3AD203B41FA5}">
                      <a16:colId xmlns:a16="http://schemas.microsoft.com/office/drawing/2014/main" val="73453159"/>
                    </a:ext>
                  </a:extLst>
                </a:gridCol>
                <a:gridCol w="1389082">
                  <a:extLst>
                    <a:ext uri="{9D8B030D-6E8A-4147-A177-3AD203B41FA5}">
                      <a16:colId xmlns:a16="http://schemas.microsoft.com/office/drawing/2014/main" val="736099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1800993017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2765635005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3447787387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4174086449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4278912696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1811328921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23239709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ligand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Productivity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 selectivity (</a:t>
                      </a: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wt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09307"/>
                  </a:ext>
                </a:extLst>
              </a:tr>
              <a:tr h="2309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(kg g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Cr</a:t>
                      </a:r>
                      <a:r>
                        <a:rPr lang="en-US" sz="2000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-1 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lang="en-US" sz="2000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pt-BR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 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 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+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10+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34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benchmark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22.8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81.6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97.1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88.5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6037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 ligand 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1717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57.5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445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ligand 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1492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24.1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56.1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72.5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82.5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73185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2CB32E-2CAA-4004-958B-48C52E78B314}"/>
              </a:ext>
            </a:extLst>
          </p:cNvPr>
          <p:cNvSpPr txBox="1"/>
          <p:nvPr/>
        </p:nvSpPr>
        <p:spPr>
          <a:xfrm>
            <a:off x="55758" y="4089695"/>
            <a:ext cx="845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ligands studied in collaboration with Samir Barman and E. A. Jaseer (KFUPM), manuscript in preparation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1D6D04D-DC9B-4994-AB61-BD51060BA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665764"/>
              </p:ext>
            </p:extLst>
          </p:nvPr>
        </p:nvGraphicFramePr>
        <p:xfrm>
          <a:off x="2044530" y="750711"/>
          <a:ext cx="50101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CS ChemDraw Drawing" r:id="rId3" imgW="4093029" imgH="832935" progId="ChemDraw.Document.6.0">
                  <p:embed/>
                </p:oleObj>
              </mc:Choice>
              <mc:Fallback>
                <p:oleObj name="CS ChemDraw Drawing" r:id="rId3" imgW="4093029" imgH="83293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4530" y="750711"/>
                        <a:ext cx="501015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F9B96C2-06E0-41C9-8229-F26B21C0C39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0F6B9-F6A9-46EB-A716-F95106A0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ethylene tetramerization summary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6C2764-A4A2-45F3-B80A-93D67969A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17989"/>
              </p:ext>
            </p:extLst>
          </p:nvPr>
        </p:nvGraphicFramePr>
        <p:xfrm>
          <a:off x="654424" y="747396"/>
          <a:ext cx="34432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3" name="CS ChemDraw Drawing" r:id="rId3" imgW="1957994" imgH="926176" progId="ChemDraw.Document.6.0">
                  <p:embed/>
                </p:oleObj>
              </mc:Choice>
              <mc:Fallback>
                <p:oleObj name="CS ChemDraw Drawing" r:id="rId3" imgW="1957994" imgH="926176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24" y="747396"/>
                        <a:ext cx="34432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EB7DF6-7C31-48DC-961E-6209D45957B9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F321B-24FE-4ABC-8E0C-3F70F76700CF}"/>
              </a:ext>
            </a:extLst>
          </p:cNvPr>
          <p:cNvSpPr txBox="1"/>
          <p:nvPr/>
        </p:nvSpPr>
        <p:spPr>
          <a:xfrm>
            <a:off x="5590943" y="720532"/>
            <a:ext cx="1944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supported hypotheses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4A96-A736-4607-BCFD-F5621DF6C0FB}"/>
              </a:ext>
            </a:extLst>
          </p:cNvPr>
          <p:cNvSpPr txBox="1"/>
          <p:nvPr/>
        </p:nvSpPr>
        <p:spPr>
          <a:xfrm>
            <a:off x="5327961" y="2762568"/>
            <a:ext cx="2558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developed novel PNP ligands</a:t>
            </a:r>
          </a:p>
          <a:p>
            <a:endParaRPr lang="en-US" sz="1400" dirty="0">
              <a:solidFill>
                <a:srgbClr val="5151FE"/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45% higher productivity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7.8% higher 1-C6 + 1-C8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wt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%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57% lower PE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wt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A339A-0D9D-495C-9C69-B91F2E87321A}"/>
              </a:ext>
            </a:extLst>
          </p:cNvPr>
          <p:cNvSpPr txBox="1"/>
          <p:nvPr/>
        </p:nvSpPr>
        <p:spPr>
          <a:xfrm>
            <a:off x="1028051" y="2642778"/>
            <a:ext cx="2422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ruled out several candidates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3BF5A60-AD4A-4F1E-BEEB-557EDBE70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87926"/>
              </p:ext>
            </p:extLst>
          </p:nvPr>
        </p:nvGraphicFramePr>
        <p:xfrm>
          <a:off x="156713" y="2950555"/>
          <a:ext cx="4306924" cy="1485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4" name="CS ChemDraw Drawing" r:id="rId5" imgW="5833456" imgH="2012719" progId="ChemDraw.Document.6.0">
                  <p:embed/>
                </p:oleObj>
              </mc:Choice>
              <mc:Fallback>
                <p:oleObj name="CS ChemDraw Drawing" r:id="rId5" imgW="5833456" imgH="201271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E3BF5A60-AD4A-4F1E-BEEB-557EDBE70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13" y="2950555"/>
                        <a:ext cx="4306924" cy="1485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11A6FC5-9F04-4E45-9097-C8EA72E444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233077"/>
              </p:ext>
            </p:extLst>
          </p:nvPr>
        </p:nvGraphicFramePr>
        <p:xfrm>
          <a:off x="4183214" y="1703225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5" name="CS ChemDraw Drawing" r:id="rId7" imgW="737408" imgH="538942" progId="ChemDraw.Document.6.0">
                  <p:embed/>
                </p:oleObj>
              </mc:Choice>
              <mc:Fallback>
                <p:oleObj name="CS ChemDraw Drawing" r:id="rId7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83214" y="1703225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0AEE25A-0A8E-4CEA-A0B1-018E251A5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056640"/>
              </p:ext>
            </p:extLst>
          </p:nvPr>
        </p:nvGraphicFramePr>
        <p:xfrm>
          <a:off x="5186513" y="1211263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6" name="CS ChemDraw Drawing" r:id="rId9" imgW="1811828" imgH="524048" progId="ChemDraw.Document.6.0">
                  <p:embed/>
                </p:oleObj>
              </mc:Choice>
              <mc:Fallback>
                <p:oleObj name="CS ChemDraw Drawing" r:id="rId9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6513" y="1211263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B020DC8-96B9-4584-9C41-F8875018F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574600"/>
              </p:ext>
            </p:extLst>
          </p:nvPr>
        </p:nvGraphicFramePr>
        <p:xfrm>
          <a:off x="7774560" y="1700698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" name="CS ChemDraw Drawing" r:id="rId11" imgW="866948" imgH="470708" progId="ChemDraw.Document.6.0">
                  <p:embed/>
                </p:oleObj>
              </mc:Choice>
              <mc:Fallback>
                <p:oleObj name="CS ChemDraw Drawing" r:id="rId11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4560" y="1700698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E7003FA-5832-490D-8044-741DFE2904FB}"/>
              </a:ext>
            </a:extLst>
          </p:cNvPr>
          <p:cNvSpPr/>
          <p:nvPr/>
        </p:nvSpPr>
        <p:spPr>
          <a:xfrm>
            <a:off x="1383585" y="4384207"/>
            <a:ext cx="1591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i="1" dirty="0"/>
              <a:t>Sci. Rep.</a:t>
            </a:r>
            <a:r>
              <a:rPr lang="en-GB" dirty="0"/>
              <a:t> </a:t>
            </a:r>
            <a:r>
              <a:rPr lang="en-GB" b="1" dirty="0"/>
              <a:t>2021</a:t>
            </a:r>
            <a:r>
              <a:rPr lang="en-GB" dirty="0"/>
              <a:t>, </a:t>
            </a:r>
            <a:r>
              <a:rPr lang="en-GB" i="1" dirty="0"/>
              <a:t>11</a:t>
            </a:r>
            <a:r>
              <a:rPr lang="en-GB" dirty="0"/>
              <a:t>, 4534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EC75D-2A58-4BC4-B3E3-C073F03E1D04}"/>
              </a:ext>
            </a:extLst>
          </p:cNvPr>
          <p:cNvSpPr/>
          <p:nvPr/>
        </p:nvSpPr>
        <p:spPr>
          <a:xfrm>
            <a:off x="1388731" y="2344010"/>
            <a:ext cx="19746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http://github.com/sibo/xtbdft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  <p:bldP spid="16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67D409B-C3B3-4CD8-9215-F11B4DF7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55" y="2480245"/>
            <a:ext cx="1543050" cy="2057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confining full-range catalysts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19" y="1617345"/>
            <a:ext cx="3977640" cy="190881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9AF83C-3669-4449-8928-388D7A751E18}"/>
              </a:ext>
            </a:extLst>
          </p:cNvPr>
          <p:cNvSpPr/>
          <p:nvPr/>
        </p:nvSpPr>
        <p:spPr>
          <a:xfrm>
            <a:off x="1520199" y="1699893"/>
            <a:ext cx="2606989" cy="13919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4324882" y="605855"/>
            <a:ext cx="4209834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5506" y="1792651"/>
            <a:ext cx="251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confine full-range catalyst to cut off larger product distribution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7731FB-4B31-4299-89D6-ECBF3F7FA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269104"/>
              </p:ext>
            </p:extLst>
          </p:nvPr>
        </p:nvGraphicFramePr>
        <p:xfrm>
          <a:off x="4572000" y="942313"/>
          <a:ext cx="26622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CS ChemDraw Drawing" r:id="rId6" imgW="2661800" imgH="1212576" progId="ChemDraw.Document.6.0">
                  <p:embed/>
                </p:oleObj>
              </mc:Choice>
              <mc:Fallback>
                <p:oleObj name="CS ChemDraw Drawing" r:id="rId6" imgW="2661800" imgH="12125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942313"/>
                        <a:ext cx="2662237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itle 2">
            <a:extLst>
              <a:ext uri="{FF2B5EF4-FFF2-40B4-BE49-F238E27FC236}">
                <a16:creationId xmlns:a16="http://schemas.microsoft.com/office/drawing/2014/main" id="{80A26DF4-E551-4CAF-894D-AD799571404B}"/>
              </a:ext>
            </a:extLst>
          </p:cNvPr>
          <p:cNvSpPr txBox="1">
            <a:spLocks/>
          </p:cNvSpPr>
          <p:nvPr/>
        </p:nvSpPr>
        <p:spPr>
          <a:xfrm>
            <a:off x="3952876" y="566571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pyridyl </a:t>
            </a:r>
            <a:r>
              <a:rPr lang="en-US" dirty="0" err="1">
                <a:solidFill>
                  <a:schemeClr val="accent5"/>
                </a:solidFill>
              </a:rPr>
              <a:t>diimine</a:t>
            </a:r>
            <a:r>
              <a:rPr lang="en-US" dirty="0">
                <a:solidFill>
                  <a:schemeClr val="accent5"/>
                </a:solidFill>
              </a:rPr>
              <a:t> (PDI) catalysts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ED37FD1-7867-474C-930A-C6369CD54718}"/>
              </a:ext>
            </a:extLst>
          </p:cNvPr>
          <p:cNvSpPr/>
          <p:nvPr/>
        </p:nvSpPr>
        <p:spPr>
          <a:xfrm>
            <a:off x="5332780" y="2067268"/>
            <a:ext cx="29004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Small, B. L. </a:t>
            </a:r>
            <a:r>
              <a:rPr lang="en-GB" i="1" dirty="0"/>
              <a:t>Acc. Chem. Res. </a:t>
            </a:r>
            <a:r>
              <a:rPr lang="en-GB" b="1" dirty="0"/>
              <a:t>2015</a:t>
            </a:r>
            <a:r>
              <a:rPr lang="en-GB" dirty="0"/>
              <a:t>, </a:t>
            </a:r>
            <a:r>
              <a:rPr lang="en-GB" i="1" dirty="0"/>
              <a:t>48</a:t>
            </a:r>
            <a:r>
              <a:rPr lang="en-GB" dirty="0"/>
              <a:t>, 2599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F70BD-28D8-4F36-BBD0-1804D67C1E0B}"/>
              </a:ext>
            </a:extLst>
          </p:cNvPr>
          <p:cNvSpPr txBox="1"/>
          <p:nvPr/>
        </p:nvSpPr>
        <p:spPr>
          <a:xfrm>
            <a:off x="7095539" y="1159799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active</a:t>
            </a:r>
          </a:p>
          <a:p>
            <a:r>
              <a:rPr lang="en-US" dirty="0"/>
              <a:t>Schulz-Flory product distribution</a:t>
            </a:r>
          </a:p>
          <a:p>
            <a:r>
              <a:rPr lang="en-US" dirty="0"/>
              <a:t>troublesome polymer byproduct</a:t>
            </a: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84574B83-F258-45F1-8951-3A790C481EFA}"/>
              </a:ext>
            </a:extLst>
          </p:cNvPr>
          <p:cNvSpPr txBox="1">
            <a:spLocks/>
          </p:cNvSpPr>
          <p:nvPr/>
        </p:nvSpPr>
        <p:spPr>
          <a:xfrm>
            <a:off x="3518140" y="2689875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proposed confinement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A3143-4D66-44BF-ACDC-71C291021CF2}"/>
              </a:ext>
            </a:extLst>
          </p:cNvPr>
          <p:cNvSpPr txBox="1"/>
          <p:nvPr/>
        </p:nvSpPr>
        <p:spPr>
          <a:xfrm>
            <a:off x="4916266" y="3442643"/>
            <a:ext cx="1973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chain-pore steric interactions hinder further chain growth</a:t>
            </a:r>
          </a:p>
        </p:txBody>
      </p:sp>
    </p:spTree>
    <p:extLst>
      <p:ext uri="{BB962C8B-B14F-4D97-AF65-F5344CB8AC3E}">
        <p14:creationId xmlns:p14="http://schemas.microsoft.com/office/powerpoint/2010/main" val="12295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4" grpId="0"/>
      <p:bldP spid="78" grpId="0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675466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5026292" y="1509076"/>
            <a:ext cx="281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</a:t>
            </a:r>
          </a:p>
          <a:p>
            <a:pPr algn="l"/>
            <a:r>
              <a:rPr lang="en-US" sz="1400" dirty="0"/>
              <a:t>Mohamed Elanany</a:t>
            </a:r>
          </a:p>
          <a:p>
            <a:pPr algn="l"/>
            <a:r>
              <a:rPr lang="en-US" sz="1400" dirty="0"/>
              <a:t>Wei Xu</a:t>
            </a:r>
          </a:p>
          <a:p>
            <a:pPr algn="l"/>
            <a:r>
              <a:rPr lang="en-US" sz="1400" dirty="0"/>
              <a:t>Motaz Khawaji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293632"/>
            <a:ext cx="3554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5026291" y="2772733"/>
            <a:ext cx="401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D5332-1E2F-48A7-B3CA-9A6E5D26C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52" y="2608195"/>
            <a:ext cx="4021148" cy="183532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67D409B-C3B3-4CD8-9215-F11B4DF7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55" y="2480245"/>
            <a:ext cx="1543050" cy="2057400"/>
          </a:xfrm>
          <a:prstGeom prst="rect">
            <a:avLst/>
          </a:prstGeom>
        </p:spPr>
      </p:pic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381B715-B107-46C4-A11A-63A445035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688470"/>
              </p:ext>
            </p:extLst>
          </p:nvPr>
        </p:nvGraphicFramePr>
        <p:xfrm>
          <a:off x="66675" y="2451697"/>
          <a:ext cx="746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4048324316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2500570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76882444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72183244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059027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71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surface pores</a:t>
                      </a:r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5370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pore construction strategies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4296307" y="611437"/>
            <a:ext cx="4209834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484DA909-76F8-4210-AAE9-33EE5643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65904"/>
              </p:ext>
            </p:extLst>
          </p:nvPr>
        </p:nvGraphicFramePr>
        <p:xfrm>
          <a:off x="66675" y="807498"/>
          <a:ext cx="746760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150730441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6585133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70853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1375741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57774735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70170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pore dimensions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pore size tunability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synthetic feasibility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synthetic tunability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reactant accessibility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88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zeolite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50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7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molecular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910472"/>
                  </a:ext>
                </a:extLst>
              </a:tr>
            </a:tbl>
          </a:graphicData>
        </a:graphic>
      </p:graphicFrame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DD22EF17-004A-4C68-942B-8C3777FC8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4069" y="1229603"/>
            <a:ext cx="548640" cy="54864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9B560A4D-8972-4B29-B67C-184491C2D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1318" y="1259580"/>
            <a:ext cx="548640" cy="548640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97138C82-727D-4562-8FAE-0442A5C11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4515" y="1218413"/>
            <a:ext cx="548640" cy="54864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B7EF1C7D-38D1-4038-93FD-B6047E19D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7712" y="1250055"/>
            <a:ext cx="548640" cy="548640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48A29E61-FA18-46E1-B27F-047788C92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3537" y="1617333"/>
            <a:ext cx="548640" cy="54864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CE97A812-F84D-4AF4-BF83-F21D7D65E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4515" y="1606143"/>
            <a:ext cx="548640" cy="54864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96AE43E1-C38A-4A7E-88C5-926E66323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1318" y="1628260"/>
            <a:ext cx="548640" cy="548640"/>
          </a:xfrm>
          <a:prstGeom prst="rect">
            <a:avLst/>
          </a:prstGeom>
        </p:spPr>
      </p:pic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5599010E-2FA0-4D0A-A3A2-2A08B9E6A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7712" y="1628260"/>
            <a:ext cx="548640" cy="54864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A7604269-D3E7-46D6-95D9-30C73ABD8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2512" y="1985101"/>
            <a:ext cx="548640" cy="548640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3C239CFF-8518-4DF6-8E40-2D1DA2EEA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1318" y="1986503"/>
            <a:ext cx="548640" cy="548640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E558D6DC-44D8-4593-8650-9FFA9C7FC4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4515" y="1992961"/>
            <a:ext cx="548640" cy="548640"/>
          </a:xfrm>
          <a:prstGeom prst="rect">
            <a:avLst/>
          </a:prstGeom>
        </p:spPr>
      </p:pic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BE2A41C4-B32E-4467-A79C-F46143D34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12" y="1978597"/>
            <a:ext cx="548640" cy="548640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BABA4167-B72D-4A54-B799-CEFCE4FAD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0909" y="1250055"/>
            <a:ext cx="548640" cy="548640"/>
          </a:xfrm>
          <a:prstGeom prst="rect">
            <a:avLst/>
          </a:prstGeom>
        </p:spPr>
      </p:pic>
      <p:pic>
        <p:nvPicPr>
          <p:cNvPr id="49" name="Graphic 48" descr="Close">
            <a:extLst>
              <a:ext uri="{FF2B5EF4-FFF2-40B4-BE49-F238E27FC236}">
                <a16:creationId xmlns:a16="http://schemas.microsoft.com/office/drawing/2014/main" id="{F115AA1C-2532-4A39-93DF-FC2AE2AC2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0909" y="1628260"/>
            <a:ext cx="548640" cy="548640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10760430-F589-4731-9FE6-DB7961D02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0909" y="1978597"/>
            <a:ext cx="548640" cy="548640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3B1B4A00-B015-4D94-923C-C22E828B0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5709" y="2385315"/>
            <a:ext cx="548640" cy="548640"/>
          </a:xfrm>
          <a:prstGeom prst="rect">
            <a:avLst/>
          </a:prstGeom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DB27118B-6AFD-481A-BE8C-09E75143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2103" y="2377409"/>
            <a:ext cx="548640" cy="548640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D48C8C4F-D5F8-425F-AC7C-73A9883BC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5300" y="2377409"/>
            <a:ext cx="548640" cy="548640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CB682542-F424-494E-BA4A-720B1C33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9098" y="2384021"/>
            <a:ext cx="548640" cy="548640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id="{F28B98A2-A833-41F5-BB49-811D05B4C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9544" y="2372831"/>
            <a:ext cx="548640" cy="548640"/>
          </a:xfrm>
          <a:prstGeom prst="rect">
            <a:avLst/>
          </a:prstGeom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id="{D07750DA-AA28-4F6C-A4DA-997F863F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787" y="28755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3C6B7A5-0182-4459-AE52-519D55DA77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074656"/>
              </p:ext>
            </p:extLst>
          </p:nvPr>
        </p:nvGraphicFramePr>
        <p:xfrm>
          <a:off x="406713" y="2914945"/>
          <a:ext cx="56578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CS ChemDraw Drawing" r:id="rId9" imgW="6058678" imgH="1821111" progId="ChemDraw.Document.6.0">
                  <p:embed/>
                </p:oleObj>
              </mc:Choice>
              <mc:Fallback>
                <p:oleObj name="CS ChemDraw Drawing" r:id="rId9" imgW="6058678" imgH="182111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3" y="2914945"/>
                        <a:ext cx="565785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4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EDCED-B225-430E-81F5-7887131E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pores shift product distributions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8141BE-253C-4DA6-B8B1-03F3ADB5C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963" y="533913"/>
          <a:ext cx="2043509" cy="103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CS ChemDraw Drawing" r:id="rId3" imgW="2586240" imgH="1314720" progId="ChemDraw.Document.6.0">
                  <p:embed/>
                </p:oleObj>
              </mc:Choice>
              <mc:Fallback>
                <p:oleObj name="CS ChemDraw Drawing" r:id="rId3" imgW="2586240" imgH="131472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F8141BE-253C-4DA6-B8B1-03F3ADB5C1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3" y="533913"/>
                        <a:ext cx="2043509" cy="10330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C50CA3-C65A-4CA7-A0D0-FFBB56FDF4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153" y="1532789"/>
          <a:ext cx="1787128" cy="113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CS ChemDraw Drawing" r:id="rId5" imgW="2278800" imgH="1445760" progId="ChemDraw.Document.6.0">
                  <p:embed/>
                </p:oleObj>
              </mc:Choice>
              <mc:Fallback>
                <p:oleObj name="CS ChemDraw Drawing" r:id="rId5" imgW="2278800" imgH="144576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DC50CA3-C65A-4CA7-A0D0-FFBB56FDF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53" y="1532789"/>
                        <a:ext cx="1787128" cy="113109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720FCFB-8A8A-4C39-A2E5-1BBEB481FF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003" y="3482263"/>
          <a:ext cx="1749425" cy="112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CS ChemDraw Drawing" r:id="rId7" imgW="2216953" imgH="1440803" progId="ChemDraw.Document.6.0">
                  <p:embed/>
                </p:oleObj>
              </mc:Choice>
              <mc:Fallback>
                <p:oleObj name="CS ChemDraw Drawing" r:id="rId7" imgW="2216953" imgH="1440803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720FCFB-8A8A-4C39-A2E5-1BBEB481FF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003" y="3482263"/>
                        <a:ext cx="1749425" cy="112732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16FD1F3-501A-448B-B375-18A0C70A2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" y="2695575"/>
          <a:ext cx="2100263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CS ChemDraw Drawing" r:id="rId9" imgW="2660469" imgH="1152767" progId="ChemDraw.Document.6.0">
                  <p:embed/>
                </p:oleObj>
              </mc:Choice>
              <mc:Fallback>
                <p:oleObj name="CS ChemDraw Drawing" r:id="rId9" imgW="2660469" imgH="1152767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16FD1F3-501A-448B-B375-18A0C70A2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695575"/>
                        <a:ext cx="2100263" cy="903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6E0849E-301B-47FC-BB06-FDE0BBB12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1622" y="1981342"/>
            <a:ext cx="6865318" cy="1247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AAFFE-260E-45B4-8583-FA3AD7A6553A}"/>
              </a:ext>
            </a:extLst>
          </p:cNvPr>
          <p:cNvSpPr txBox="1"/>
          <p:nvPr/>
        </p:nvSpPr>
        <p:spPr>
          <a:xfrm>
            <a:off x="2179737" y="2170182"/>
            <a:ext cx="298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BD6C6-B6A1-47EA-BD07-D0E219B77548}"/>
              </a:ext>
            </a:extLst>
          </p:cNvPr>
          <p:cNvSpPr txBox="1"/>
          <p:nvPr/>
        </p:nvSpPr>
        <p:spPr>
          <a:xfrm>
            <a:off x="88365" y="53391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92F3A-9BCD-49C7-AC5B-946E31B34240}"/>
              </a:ext>
            </a:extLst>
          </p:cNvPr>
          <p:cNvSpPr txBox="1"/>
          <p:nvPr/>
        </p:nvSpPr>
        <p:spPr>
          <a:xfrm>
            <a:off x="99913" y="150109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71472-945E-4A4A-8F14-507924812748}"/>
              </a:ext>
            </a:extLst>
          </p:cNvPr>
          <p:cNvSpPr txBox="1"/>
          <p:nvPr/>
        </p:nvSpPr>
        <p:spPr>
          <a:xfrm>
            <a:off x="105523" y="2661414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55E6D-FD4F-49E0-B5BA-3E6AEB93D3FA}"/>
              </a:ext>
            </a:extLst>
          </p:cNvPr>
          <p:cNvSpPr txBox="1"/>
          <p:nvPr/>
        </p:nvSpPr>
        <p:spPr>
          <a:xfrm>
            <a:off x="110361" y="359639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6D69E-DB20-43F2-9289-60B3ABE544D3}"/>
              </a:ext>
            </a:extLst>
          </p:cNvPr>
          <p:cNvSpPr txBox="1"/>
          <p:nvPr/>
        </p:nvSpPr>
        <p:spPr>
          <a:xfrm>
            <a:off x="2610173" y="3385129"/>
            <a:ext cx="6425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Prov. patent filed: “Surface supported catalysts with pore size control”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left-shifted Schulz-Flory distribution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lower polymer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supported activity can be similar to homogeneous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28500C-7BE8-414C-8F80-CD61939BC3A5}"/>
              </a:ext>
            </a:extLst>
          </p:cNvPr>
          <p:cNvSpPr txBox="1"/>
          <p:nvPr/>
        </p:nvSpPr>
        <p:spPr>
          <a:xfrm>
            <a:off x="4394157" y="681153"/>
            <a:ext cx="2085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Conditions:</a:t>
            </a:r>
          </a:p>
          <a:p>
            <a:r>
              <a:rPr lang="en-US" sz="1400" dirty="0"/>
              <a:t>0.8 </a:t>
            </a:r>
            <a:r>
              <a:rPr lang="en-US" sz="1400" dirty="0" err="1"/>
              <a:t>umol</a:t>
            </a:r>
            <a:r>
              <a:rPr lang="en-US" sz="1400" dirty="0"/>
              <a:t> Cr or Fe</a:t>
            </a:r>
          </a:p>
          <a:p>
            <a:r>
              <a:rPr lang="en-US" sz="1400" dirty="0"/>
              <a:t>500:1 Al(MMAO-3A)/Cr</a:t>
            </a:r>
          </a:p>
          <a:p>
            <a:r>
              <a:rPr lang="en-US" sz="1400" dirty="0" err="1"/>
              <a:t>MeCy</a:t>
            </a:r>
            <a:r>
              <a:rPr lang="en-US" sz="1400" dirty="0"/>
              <a:t> solvent</a:t>
            </a:r>
          </a:p>
          <a:p>
            <a:r>
              <a:rPr lang="en-US" sz="1400" dirty="0"/>
              <a:t>1h at 45 ºC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7A382C-79AF-4E97-857D-56613EFEF63E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6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539D62-76AC-41F0-BE23-9FF827FF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A7B11-0A5D-405A-90F3-658E08875CB9}"/>
              </a:ext>
            </a:extLst>
          </p:cNvPr>
          <p:cNvSpPr/>
          <p:nvPr/>
        </p:nvSpPr>
        <p:spPr>
          <a:xfrm>
            <a:off x="143838" y="4572000"/>
            <a:ext cx="8565190" cy="51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44A1A-797B-47E7-AA0E-503E96CE03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66" y="2074478"/>
            <a:ext cx="6059193" cy="29342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70DAB6-CB64-4395-8B4F-ACE3503E5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849195"/>
              </p:ext>
            </p:extLst>
          </p:nvPr>
        </p:nvGraphicFramePr>
        <p:xfrm>
          <a:off x="210848" y="673385"/>
          <a:ext cx="34432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CS ChemDraw Drawing" r:id="rId4" imgW="1957994" imgH="926176" progId="ChemDraw.Document.6.0">
                  <p:embed/>
                </p:oleObj>
              </mc:Choice>
              <mc:Fallback>
                <p:oleObj name="CS ChemDraw Drawing" r:id="rId4" imgW="1957994" imgH="926176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848" y="673385"/>
                        <a:ext cx="34432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2994F9-55FE-4862-B7A0-6287A0183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10811"/>
              </p:ext>
            </p:extLst>
          </p:nvPr>
        </p:nvGraphicFramePr>
        <p:xfrm>
          <a:off x="3944860" y="1127793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CS ChemDraw Drawing" r:id="rId6" imgW="737408" imgH="538942" progId="ChemDraw.Document.6.0">
                  <p:embed/>
                </p:oleObj>
              </mc:Choice>
              <mc:Fallback>
                <p:oleObj name="CS ChemDraw Drawing" r:id="rId6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4860" y="1127793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1AA19EC-77B1-4C71-A269-7266BE0286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75073"/>
              </p:ext>
            </p:extLst>
          </p:nvPr>
        </p:nvGraphicFramePr>
        <p:xfrm>
          <a:off x="4948159" y="635831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CS ChemDraw Drawing" r:id="rId8" imgW="1811828" imgH="524048" progId="ChemDraw.Document.6.0">
                  <p:embed/>
                </p:oleObj>
              </mc:Choice>
              <mc:Fallback>
                <p:oleObj name="CS ChemDraw Drawing" r:id="rId8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48159" y="635831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3CEF7BB-BD6C-4C49-85FA-8ACAF2648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97132"/>
              </p:ext>
            </p:extLst>
          </p:nvPr>
        </p:nvGraphicFramePr>
        <p:xfrm>
          <a:off x="7536206" y="1125266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CS ChemDraw Drawing" r:id="rId10" imgW="866948" imgH="470708" progId="ChemDraw.Document.6.0">
                  <p:embed/>
                </p:oleObj>
              </mc:Choice>
              <mc:Fallback>
                <p:oleObj name="CS ChemDraw Drawing" r:id="rId10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36206" y="1125266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466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8950F-4847-49C7-8546-05DC68FF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7373A-E5FF-4C13-924E-0B0C9DA7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slides…</a:t>
            </a:r>
          </a:p>
        </p:txBody>
      </p:sp>
    </p:spTree>
    <p:extLst>
      <p:ext uri="{BB962C8B-B14F-4D97-AF65-F5344CB8AC3E}">
        <p14:creationId xmlns:p14="http://schemas.microsoft.com/office/powerpoint/2010/main" val="1274542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28D36-0818-4769-9190-2367839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selective ethylene tetramerization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971ABC2-B47B-45D9-8206-B167B5CFF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00" y="1754835"/>
            <a:ext cx="4133263" cy="2486204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E850C8-734D-4736-BAAF-D402B6E2C8FE}"/>
              </a:ext>
            </a:extLst>
          </p:cNvPr>
          <p:cNvSpPr/>
          <p:nvPr/>
        </p:nvSpPr>
        <p:spPr>
          <a:xfrm>
            <a:off x="332606" y="1055529"/>
            <a:ext cx="4513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production capacity of 1-octene is not projected to keep pace with demand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077EE-08B1-4BE0-921A-F910ACC3CCA9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85005F-273A-4BB6-8465-DE7375126A0D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567A-2393-4E94-A44A-4E9459B1388F}"/>
              </a:ext>
            </a:extLst>
          </p:cNvPr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783001F-1F53-40B8-A59D-0555652D2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5A9FB4D-C361-4B64-92FD-D8A173BA8F60}"/>
              </a:ext>
            </a:extLst>
          </p:cNvPr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7F9C5-7D77-4DD4-B4D8-C445084B9DB0}"/>
              </a:ext>
            </a:extLst>
          </p:cNvPr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674B2-8F70-4CA7-A740-9CE0F382756F}"/>
              </a:ext>
            </a:extLst>
          </p:cNvPr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AF3890-3FED-413D-820E-22CC05DEC7C3}"/>
              </a:ext>
            </a:extLst>
          </p:cNvPr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21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EFFC9-8BE3-4A21-8964-F4D9EF0D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criteria to maximize PNP stability (and lower PE fouling)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4A333-04A7-4487-A53A-76A1B9F33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09200"/>
              </p:ext>
            </p:extLst>
          </p:nvPr>
        </p:nvGraphicFramePr>
        <p:xfrm>
          <a:off x="95819" y="1160929"/>
          <a:ext cx="101917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4" name="CS ChemDraw Drawing" r:id="rId4" imgW="664325" imgH="816379" progId="ChemDraw.Document.6.0">
                  <p:embed/>
                </p:oleObj>
              </mc:Choice>
              <mc:Fallback>
                <p:oleObj name="CS ChemDraw Drawing" r:id="rId4" imgW="664325" imgH="8163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819" y="1160929"/>
                        <a:ext cx="1019175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6F81036-3B1F-4C7B-B9DB-4295A22025EA}"/>
              </a:ext>
            </a:extLst>
          </p:cNvPr>
          <p:cNvSpPr/>
          <p:nvPr/>
        </p:nvSpPr>
        <p:spPr>
          <a:xfrm>
            <a:off x="5075774" y="686681"/>
            <a:ext cx="260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 over N-aryl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E289D-3F98-4017-8A77-898DE2071148}"/>
              </a:ext>
            </a:extLst>
          </p:cNvPr>
          <p:cNvSpPr/>
          <p:nvPr/>
        </p:nvSpPr>
        <p:spPr>
          <a:xfrm>
            <a:off x="605407" y="695474"/>
            <a:ext cx="2704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u="sng" dirty="0"/>
              <a:t>electron-rich N-substituents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36258-16AE-4040-A598-6F7121F91165}"/>
              </a:ext>
            </a:extLst>
          </p:cNvPr>
          <p:cNvSpPr/>
          <p:nvPr/>
        </p:nvSpPr>
        <p:spPr>
          <a:xfrm>
            <a:off x="476648" y="2658173"/>
            <a:ext cx="3172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N-alkyl: 2˚ &gt; 1˚ &gt;&gt; 3˚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51893F-9328-41E9-A890-AA5647ED7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779863"/>
              </p:ext>
            </p:extLst>
          </p:nvPr>
        </p:nvGraphicFramePr>
        <p:xfrm>
          <a:off x="4597400" y="1043678"/>
          <a:ext cx="45386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" name="CS ChemDraw Drawing" r:id="rId6" imgW="2953096" imgH="638348" progId="ChemDraw.Document.6.0">
                  <p:embed/>
                </p:oleObj>
              </mc:Choice>
              <mc:Fallback>
                <p:oleObj name="CS ChemDraw Drawing" r:id="rId6" imgW="2953096" imgH="63834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1043678"/>
                        <a:ext cx="45386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354738A-2DAC-4B63-ACF6-0261B52CAFA4}"/>
              </a:ext>
            </a:extLst>
          </p:cNvPr>
          <p:cNvSpPr/>
          <p:nvPr/>
        </p:nvSpPr>
        <p:spPr>
          <a:xfrm>
            <a:off x="5314594" y="2598537"/>
            <a:ext cx="2831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/>
              <a:t>electron-poor P-substituents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5F579F6-7A76-47C5-B8A7-5CF9BDA19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642854"/>
              </p:ext>
            </p:extLst>
          </p:nvPr>
        </p:nvGraphicFramePr>
        <p:xfrm>
          <a:off x="4398824" y="3078591"/>
          <a:ext cx="2208213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6" name="CS ChemDraw Drawing" r:id="rId8" imgW="1436716" imgH="964276" progId="ChemDraw.Document.6.0">
                  <p:embed/>
                </p:oleObj>
              </mc:Choice>
              <mc:Fallback>
                <p:oleObj name="CS ChemDraw Drawing" r:id="rId8" imgW="1436716" imgH="9642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98824" y="3078591"/>
                        <a:ext cx="2208213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21F3F07-1C3F-4A38-96CA-257806541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8028"/>
              </p:ext>
            </p:extLst>
          </p:nvPr>
        </p:nvGraphicFramePr>
        <p:xfrm>
          <a:off x="6730206" y="3030076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CF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3E99C8D-9D7A-4357-A95D-897445CF5ACE}"/>
              </a:ext>
            </a:extLst>
          </p:cNvPr>
          <p:cNvSpPr/>
          <p:nvPr/>
        </p:nvSpPr>
        <p:spPr>
          <a:xfrm>
            <a:off x="3070860" y="4846320"/>
            <a:ext cx="4587240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A37087D-9E96-4B13-A739-7404C9199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64203"/>
              </p:ext>
            </p:extLst>
          </p:nvPr>
        </p:nvGraphicFramePr>
        <p:xfrm>
          <a:off x="444813" y="3656555"/>
          <a:ext cx="993891" cy="52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7" name="CS ChemDraw Drawing" r:id="rId10" imgW="662594" imgH="353291" progId="ChemDraw.Document.6.0">
                  <p:embed/>
                </p:oleObj>
              </mc:Choice>
              <mc:Fallback>
                <p:oleObj name="CS ChemDraw Drawing" r:id="rId10" imgW="662594" imgH="35329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813" y="3656555"/>
                        <a:ext cx="993891" cy="52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11805FA-C1C9-4CC9-A235-8ED9C8F40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6731"/>
              </p:ext>
            </p:extLst>
          </p:nvPr>
        </p:nvGraphicFramePr>
        <p:xfrm>
          <a:off x="1491115" y="3073193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Ph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CHMe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CMe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0D9B57-07B5-460A-AA4F-314CE424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46949"/>
              </p:ext>
            </p:extLst>
          </p:nvPr>
        </p:nvGraphicFramePr>
        <p:xfrm>
          <a:off x="1216451" y="1063338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29D7112-5554-48A5-B6BF-E845FE267D32}"/>
              </a:ext>
            </a:extLst>
          </p:cNvPr>
          <p:cNvSpPr txBox="1"/>
          <p:nvPr/>
        </p:nvSpPr>
        <p:spPr>
          <a:xfrm>
            <a:off x="3584659" y="4752067"/>
            <a:ext cx="441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/>
              <a:t>Δ</a:t>
            </a:r>
            <a:r>
              <a:rPr lang="en-US" sz="1400" dirty="0"/>
              <a:t>G</a:t>
            </a:r>
            <a:r>
              <a:rPr lang="en-US" sz="1400" baseline="-25000" dirty="0"/>
              <a:t>PPN </a:t>
            </a:r>
            <a:r>
              <a:rPr lang="en-US" sz="1400" dirty="0"/>
              <a:t>in kcal/mol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B3C056-490B-4736-A483-92264D3D3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606244"/>
              </p:ext>
            </p:extLst>
          </p:nvPr>
        </p:nvGraphicFramePr>
        <p:xfrm>
          <a:off x="3649380" y="2064383"/>
          <a:ext cx="5486685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06505">
                  <a:extLst>
                    <a:ext uri="{9D8B030D-6E8A-4147-A177-3AD203B41FA5}">
                      <a16:colId xmlns:a16="http://schemas.microsoft.com/office/drawing/2014/main" val="239175995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3668168484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134234882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43022037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185655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Δ</a:t>
                      </a:r>
                      <a:r>
                        <a:rPr lang="en-US" sz="1600" dirty="0"/>
                        <a:t>G</a:t>
                      </a:r>
                      <a:r>
                        <a:rPr lang="en-US" sz="1600" baseline="-25000" dirty="0"/>
                        <a:t>PPN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67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6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C6AE-8BE2-46BB-89AF-C89E39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logarithmic relation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0A0CA6-B3EA-4C0F-9106-FFCC96C0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864" y="539019"/>
            <a:ext cx="3817962" cy="377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As a simplified model, if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-apple-system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PNP and PPN isomers are in thermodynamic equilibrium ([PPN]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/[PNP]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 = e</a:t>
            </a:r>
            <a:r>
              <a:rPr kumimoji="0" lang="en-US" altLang="en-US" sz="900" b="0" i="0" u="none" strike="noStrike" cap="none" normalizeH="0" baseline="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−ΔGPPN/RT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initial PNP concentration is directly correlated with ethylene oligomerization productivity (oligomerization productivity = 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[PNP]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initial PPN concentration is directly correlated with polymerization productivity (polymerization productivity = 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[PPN]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and 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are constant across the range of PNP and PPN compounds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300" dirty="0">
              <a:solidFill>
                <a:srgbClr val="222222"/>
              </a:solidFill>
              <a:latin typeface="-apple-system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300" dirty="0">
                <a:solidFill>
                  <a:srgbClr val="222222"/>
                </a:solidFill>
                <a:latin typeface="-apple-system"/>
              </a:rPr>
              <a:t>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hen the following relation should be observed: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ln(polyethylene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wt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%)=ln(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th-italic"/>
              </a:rPr>
              <a:t>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/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th-italic"/>
              </a:rPr>
              <a:t>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)−ΔG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PPN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/ RT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4F86E7-2E20-44A0-973D-07AE9A8D8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951138"/>
              </p:ext>
            </p:extLst>
          </p:nvPr>
        </p:nvGraphicFramePr>
        <p:xfrm>
          <a:off x="444813" y="1714777"/>
          <a:ext cx="3520673" cy="2283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0B5E9F-5272-4C65-A4C6-DBD1E2BC7DE2}"/>
              </a:ext>
            </a:extLst>
          </p:cNvPr>
          <p:cNvSpPr/>
          <p:nvPr/>
        </p:nvSpPr>
        <p:spPr>
          <a:xfrm>
            <a:off x="444813" y="4024129"/>
            <a:ext cx="41338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S. Kuhlmann,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245</a:t>
            </a:r>
            <a:r>
              <a:rPr lang="en-GB" dirty="0"/>
              <a:t>, 279-284</a:t>
            </a:r>
          </a:p>
          <a:p>
            <a:pPr algn="l"/>
            <a:r>
              <a:rPr lang="en-GB" dirty="0"/>
              <a:t>K. </a:t>
            </a:r>
            <a:r>
              <a:rPr lang="en-GB" dirty="0" err="1"/>
              <a:t>Blann</a:t>
            </a:r>
            <a:r>
              <a:rPr lang="en-GB" dirty="0"/>
              <a:t>, A. Bollmann,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249</a:t>
            </a:r>
            <a:r>
              <a:rPr lang="en-GB" dirty="0"/>
              <a:t>, 244-249.</a:t>
            </a:r>
          </a:p>
          <a:p>
            <a:pPr algn="l"/>
            <a:r>
              <a:rPr lang="en-GB" dirty="0"/>
              <a:t>E. Killian,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Mol. </a:t>
            </a:r>
            <a:r>
              <a:rPr lang="en-GB" i="1" dirty="0" err="1"/>
              <a:t>Catal</a:t>
            </a:r>
            <a:r>
              <a:rPr lang="en-GB" i="1" dirty="0"/>
              <a:t>. A: Chem.</a:t>
            </a:r>
            <a:r>
              <a:rPr lang="en-GB" dirty="0"/>
              <a:t>, 2007, </a:t>
            </a:r>
            <a:r>
              <a:rPr lang="en-GB" b="1" dirty="0"/>
              <a:t>270</a:t>
            </a:r>
            <a:r>
              <a:rPr lang="en-GB" dirty="0"/>
              <a:t>, 214-218.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B991C2-1D76-4A09-8148-4074A678D5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418603"/>
              </p:ext>
            </p:extLst>
          </p:nvPr>
        </p:nvGraphicFramePr>
        <p:xfrm>
          <a:off x="952500" y="657760"/>
          <a:ext cx="2660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CS ChemDraw Drawing" r:id="rId4" imgW="2660419" imgH="1080308" progId="ChemDraw.Document.6.0">
                  <p:embed/>
                </p:oleObj>
              </mc:Choice>
              <mc:Fallback>
                <p:oleObj name="CS ChemDraw Drawing" r:id="rId4" imgW="2660419" imgH="1080308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CF1CC81-483B-41AC-8596-A9B20A02F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500" y="657760"/>
                        <a:ext cx="2660650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3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A5B9CBB3-A371-4F19-BEBE-697509694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859689" y="2925129"/>
          <a:ext cx="3409867" cy="228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8" name="CS ChemDraw Drawing" r:id="rId4" imgW="5449700" imgH="3654067" progId="ChemDraw.Document.6.0">
                  <p:embed/>
                </p:oleObj>
              </mc:Choice>
              <mc:Fallback>
                <p:oleObj name="CS ChemDraw Drawing" r:id="rId4" imgW="5449700" imgH="3654067" progId="ChemDraw.Document.6.0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A5B9CBB3-A371-4F19-BEBE-697509694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59689" y="2925129"/>
                        <a:ext cx="3409867" cy="228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making 1-octene selectively from ethylene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377954-F560-438F-9AE9-26BF7B4C9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9378" y="1420448"/>
          <a:ext cx="26606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9" name="CS ChemDraw Drawing" r:id="rId6" imgW="2660469" imgH="1117854" progId="ChemDraw.Document.6.0">
                  <p:embed/>
                </p:oleObj>
              </mc:Choice>
              <mc:Fallback>
                <p:oleObj name="CS ChemDraw Drawing" r:id="rId6" imgW="2660469" imgH="111785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378" y="1420448"/>
                        <a:ext cx="26606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8DCD405-2688-4CF0-BDDF-AF27C6576BC3}"/>
              </a:ext>
            </a:extLst>
          </p:cNvPr>
          <p:cNvSpPr/>
          <p:nvPr/>
        </p:nvSpPr>
        <p:spPr>
          <a:xfrm>
            <a:off x="3410431" y="3446205"/>
            <a:ext cx="3079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Bollman et al, </a:t>
            </a:r>
            <a:r>
              <a:rPr lang="en-US" i="1" dirty="0"/>
              <a:t>J. Am. Chem. Soc.</a:t>
            </a:r>
            <a:r>
              <a:rPr lang="en-US" dirty="0"/>
              <a:t> </a:t>
            </a:r>
            <a:r>
              <a:rPr lang="en-US" b="1" dirty="0"/>
              <a:t>2004</a:t>
            </a:r>
            <a:r>
              <a:rPr lang="en-US" dirty="0"/>
              <a:t>, </a:t>
            </a:r>
            <a:r>
              <a:rPr lang="en-US" i="1" dirty="0"/>
              <a:t>126</a:t>
            </a:r>
            <a:r>
              <a:rPr lang="en-US" dirty="0"/>
              <a:t>, 14712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AFC1FC-A79E-49F9-B437-ADB695AF8FD7}"/>
              </a:ext>
            </a:extLst>
          </p:cNvPr>
          <p:cNvGraphicFramePr>
            <a:graphicFrameLocks noGrp="1"/>
          </p:cNvGraphicFramePr>
          <p:nvPr/>
        </p:nvGraphicFramePr>
        <p:xfrm>
          <a:off x="3548558" y="2631710"/>
          <a:ext cx="2613992" cy="681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411">
                  <a:extLst>
                    <a:ext uri="{9D8B030D-6E8A-4147-A177-3AD203B41FA5}">
                      <a16:colId xmlns:a16="http://schemas.microsoft.com/office/drawing/2014/main" val="362237109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2840835995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635546653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3204508772"/>
                    </a:ext>
                  </a:extLst>
                </a:gridCol>
              </a:tblGrid>
              <a:tr h="490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 (kg/g Cr/h)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8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6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385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99449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33B4BB-403D-4E6A-A84C-CD245AFEFC6D}"/>
              </a:ext>
            </a:extLst>
          </p:cNvPr>
          <p:cNvSpPr/>
          <p:nvPr/>
        </p:nvSpPr>
        <p:spPr>
          <a:xfrm>
            <a:off x="1805836" y="812412"/>
            <a:ext cx="5426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Sasol’s catalyst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0677A-F2BF-4E00-9240-BAC92718D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275" y="1420448"/>
            <a:ext cx="1345191" cy="20040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99D1A9-0479-4418-9A11-6D47A67698D8}"/>
              </a:ext>
            </a:extLst>
          </p:cNvPr>
          <p:cNvSpPr/>
          <p:nvPr/>
        </p:nvSpPr>
        <p:spPr>
          <a:xfrm>
            <a:off x="5609457" y="2566375"/>
            <a:ext cx="510089" cy="81703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3D828E4-B39B-4122-BA4C-C9C3808C7304}"/>
              </a:ext>
            </a:extLst>
          </p:cNvPr>
          <p:cNvGrpSpPr/>
          <p:nvPr/>
        </p:nvGrpSpPr>
        <p:grpSpPr>
          <a:xfrm rot="175428" flipH="1">
            <a:off x="-403485" y="3000095"/>
            <a:ext cx="2060800" cy="1328591"/>
            <a:chOff x="7738720" y="747330"/>
            <a:chExt cx="4588537" cy="311480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F11C4E6-3885-4326-8901-E1FE6D79B577}"/>
                </a:ext>
              </a:extLst>
            </p:cNvPr>
            <p:cNvGrpSpPr/>
            <p:nvPr/>
          </p:nvGrpSpPr>
          <p:grpSpPr>
            <a:xfrm>
              <a:off x="7738720" y="2668766"/>
              <a:ext cx="1762424" cy="1193371"/>
              <a:chOff x="1331504" y="1775528"/>
              <a:chExt cx="1762424" cy="1193371"/>
            </a:xfrm>
          </p:grpSpPr>
          <p:pic>
            <p:nvPicPr>
              <p:cNvPr id="7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9C3FE26-6C7C-4B72-8499-A7A7390888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331504" y="25075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76" descr="Magnetic bar icon isometric style Royalty Free Vector Image">
                <a:extLst>
                  <a:ext uri="{FF2B5EF4-FFF2-40B4-BE49-F238E27FC236}">
                    <a16:creationId xmlns:a16="http://schemas.microsoft.com/office/drawing/2014/main" id="{9C614FB9-89AA-4510-81EE-499BD1D0F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067" y="22461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0F451DE-10AA-4602-8AE0-E79C250C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0630" y="20056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3549DBF-14DD-49FF-BBEF-7D5F979D8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84802" y="17755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953019-B826-4600-B465-E11E4B2E0011}"/>
                </a:ext>
              </a:extLst>
            </p:cNvPr>
            <p:cNvGrpSpPr/>
            <p:nvPr/>
          </p:nvGrpSpPr>
          <p:grpSpPr>
            <a:xfrm>
              <a:off x="9146581" y="1705535"/>
              <a:ext cx="1762424" cy="1193371"/>
              <a:chOff x="1483904" y="1927928"/>
              <a:chExt cx="1762424" cy="1193371"/>
            </a:xfrm>
          </p:grpSpPr>
          <p:pic>
            <p:nvPicPr>
              <p:cNvPr id="7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BDFFFC9-9C58-4E95-B10F-47D0A62F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72" descr="Magnetic bar icon isometric style Royalty Free Vector Image">
                <a:extLst>
                  <a:ext uri="{FF2B5EF4-FFF2-40B4-BE49-F238E27FC236}">
                    <a16:creationId xmlns:a16="http://schemas.microsoft.com/office/drawing/2014/main" id="{98F4A440-8D64-4D9B-826D-DF636C0BB6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2BBCFBAA-764B-45AF-808C-D68CE81E4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CBF79CE-84CC-45C3-9E08-33FCF5A2F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1136A7B-B048-4C13-9286-0F7ACABACE59}"/>
                </a:ext>
              </a:extLst>
            </p:cNvPr>
            <p:cNvGrpSpPr/>
            <p:nvPr/>
          </p:nvGrpSpPr>
          <p:grpSpPr>
            <a:xfrm>
              <a:off x="10564833" y="747330"/>
              <a:ext cx="1762424" cy="1193371"/>
              <a:chOff x="1483904" y="1927928"/>
              <a:chExt cx="1762424" cy="1193371"/>
            </a:xfrm>
          </p:grpSpPr>
          <p:pic>
            <p:nvPicPr>
              <p:cNvPr id="6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0F2419A-372B-4189-9976-53FB14005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8" descr="Magnetic bar icon isometric style Royalty Free Vector Image">
                <a:extLst>
                  <a:ext uri="{FF2B5EF4-FFF2-40B4-BE49-F238E27FC236}">
                    <a16:creationId xmlns:a16="http://schemas.microsoft.com/office/drawing/2014/main" id="{A9A3B33E-AEC9-4FD4-8EFD-0CF43562F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089581E-F20C-4212-AAFF-050D73201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3E4FE73-CAA9-41CC-850D-6F4DE178B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09B21D-371D-4CF0-983D-5F4BD5389391}"/>
              </a:ext>
            </a:extLst>
          </p:cNvPr>
          <p:cNvGrpSpPr/>
          <p:nvPr/>
        </p:nvGrpSpPr>
        <p:grpSpPr>
          <a:xfrm rot="21213820">
            <a:off x="1834043" y="3198148"/>
            <a:ext cx="928432" cy="768000"/>
            <a:chOff x="7247491" y="3659462"/>
            <a:chExt cx="1628047" cy="141801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A128F7E-718D-4917-8932-195DAF4D5888}"/>
                </a:ext>
              </a:extLst>
            </p:cNvPr>
            <p:cNvGrpSpPr/>
            <p:nvPr/>
          </p:nvGrpSpPr>
          <p:grpSpPr>
            <a:xfrm>
              <a:off x="7247491" y="3659462"/>
              <a:ext cx="1388001" cy="939842"/>
              <a:chOff x="1483904" y="1927928"/>
              <a:chExt cx="1762424" cy="1193371"/>
            </a:xfrm>
          </p:grpSpPr>
          <p:pic>
            <p:nvPicPr>
              <p:cNvPr id="9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72CC148-CA3D-4F6B-898A-D968AF001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92" descr="Magnetic bar icon isometric style Royalty Free Vector Image">
                <a:extLst>
                  <a:ext uri="{FF2B5EF4-FFF2-40B4-BE49-F238E27FC236}">
                    <a16:creationId xmlns:a16="http://schemas.microsoft.com/office/drawing/2014/main" id="{57E3E2A8-B0C8-4EBA-BF9D-0F8997D98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03A1A02-C0AF-463C-A84E-D5D773C84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94D981E-9DF1-4FEF-9F0D-DFD5FF18A2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3FB1C59-5F6C-411F-BD6E-4782F7C3C49E}"/>
                </a:ext>
              </a:extLst>
            </p:cNvPr>
            <p:cNvGrpSpPr/>
            <p:nvPr/>
          </p:nvGrpSpPr>
          <p:grpSpPr>
            <a:xfrm>
              <a:off x="7367514" y="3903310"/>
              <a:ext cx="1388001" cy="939842"/>
              <a:chOff x="1483904" y="1927928"/>
              <a:chExt cx="1762424" cy="1193371"/>
            </a:xfrm>
          </p:grpSpPr>
          <p:pic>
            <p:nvPicPr>
              <p:cNvPr id="8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A67AE5FB-6B15-4F75-B36E-3D9191404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Magnetic bar icon isometric style Royalty Free Vector Image">
                <a:extLst>
                  <a:ext uri="{FF2B5EF4-FFF2-40B4-BE49-F238E27FC236}">
                    <a16:creationId xmlns:a16="http://schemas.microsoft.com/office/drawing/2014/main" id="{1F189C5C-A84E-4DC8-8EEA-013622B72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4252794-D304-465C-AC70-AF3DE45EE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F519FBF-8005-498B-BC41-3DC9758DBA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C38A0A4-5AC0-4F63-8E95-D777DD131616}"/>
                </a:ext>
              </a:extLst>
            </p:cNvPr>
            <p:cNvGrpSpPr/>
            <p:nvPr/>
          </p:nvGrpSpPr>
          <p:grpSpPr>
            <a:xfrm>
              <a:off x="7487537" y="4137633"/>
              <a:ext cx="1388001" cy="939842"/>
              <a:chOff x="1483904" y="1927928"/>
              <a:chExt cx="1762424" cy="1193371"/>
            </a:xfrm>
          </p:grpSpPr>
          <p:pic>
            <p:nvPicPr>
              <p:cNvPr id="8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6A12BF35-797B-453B-A6D4-F64D4F028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 descr="Magnetic bar icon isometric style Royalty Free Vector Image">
                <a:extLst>
                  <a:ext uri="{FF2B5EF4-FFF2-40B4-BE49-F238E27FC236}">
                    <a16:creationId xmlns:a16="http://schemas.microsoft.com/office/drawing/2014/main" id="{A57D2333-1425-4CE1-A489-38B50ECFE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67D9764-1A62-414C-825A-5FECA89EA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2B273329-CA28-491A-BB91-7AC73F817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DAAE85D-12CA-4DD6-B70B-B58D41F1FA60}"/>
              </a:ext>
            </a:extLst>
          </p:cNvPr>
          <p:cNvGrpSpPr/>
          <p:nvPr/>
        </p:nvGrpSpPr>
        <p:grpSpPr>
          <a:xfrm>
            <a:off x="497598" y="1576711"/>
            <a:ext cx="1480781" cy="1079725"/>
            <a:chOff x="3356537" y="997973"/>
            <a:chExt cx="2596619" cy="1993572"/>
          </a:xfrm>
        </p:grpSpPr>
        <p:pic>
          <p:nvPicPr>
            <p:cNvPr id="9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352FA710-80A8-469F-B5A7-BC88F41B08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89780">
              <a:off x="3579507" y="1851236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97" descr="Magnetic bar icon isometric style Royalty Free Vector Image">
              <a:extLst>
                <a:ext uri="{FF2B5EF4-FFF2-40B4-BE49-F238E27FC236}">
                  <a16:creationId xmlns:a16="http://schemas.microsoft.com/office/drawing/2014/main" id="{2625B968-E516-47DB-A137-AE0E0DE21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6537" y="138497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A456D9D0-3707-4064-BF14-F0C7CDDE8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4764">
              <a:off x="4137981" y="14573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E838B0CA-A8BE-47EF-B23D-B4E8DC4A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50802">
              <a:off x="4400386" y="997973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DEE08159-25B4-42DA-9825-BCA3736F8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76868">
              <a:off x="4031133" y="2181724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1" descr="Magnetic bar icon isometric style Royalty Free Vector Image">
              <a:extLst>
                <a:ext uri="{FF2B5EF4-FFF2-40B4-BE49-F238E27FC236}">
                  <a16:creationId xmlns:a16="http://schemas.microsoft.com/office/drawing/2014/main" id="{8F14D5B0-78A1-4530-B5CA-CCE36102B7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483722">
              <a:off x="4688649" y="19321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0775A679-D55B-4930-B104-7C67C0CCE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8360">
              <a:off x="4643333" y="262817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45929685-BED1-4F3C-8AB4-CF6D454C9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71090">
              <a:off x="4693170" y="12025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A80FFCD9-E06C-4DE2-A1E7-0833A2F10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717097">
              <a:off x="5343401" y="210473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5" descr="Magnetic bar icon isometric style Royalty Free Vector Image">
              <a:extLst>
                <a:ext uri="{FF2B5EF4-FFF2-40B4-BE49-F238E27FC236}">
                  <a16:creationId xmlns:a16="http://schemas.microsoft.com/office/drawing/2014/main" id="{C0F86656-5BA0-4422-AA94-4FA775D4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482107">
              <a:off x="5268903" y="12349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2A45B871-3752-429A-8718-6C4BB7F8C7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5319">
              <a:off x="5394682" y="1683671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4D025956-98B4-4A6B-AF71-742545E54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323555">
              <a:off x="3898839" y="2607227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F78C4E17-45AD-4436-BBEE-940E0ABEFF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623" y="771169"/>
          <a:ext cx="960485" cy="7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0" name="CS ChemDraw Drawing" r:id="rId10" imgW="1535819" imgH="1119724" progId="ChemDraw.Document.6.0">
                  <p:embed/>
                </p:oleObj>
              </mc:Choice>
              <mc:Fallback>
                <p:oleObj name="CS ChemDraw Drawing" r:id="rId10" imgW="1535819" imgH="1119724" progId="ChemDraw.Document.6.0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F78C4E17-45AD-4436-BBEE-940E0ABEF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2623" y="771169"/>
                        <a:ext cx="960485" cy="7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A9E59F21-65E0-462B-8B31-B93AA939D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864" y="3638501"/>
          <a:ext cx="769779" cy="73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1" name="CS ChemDraw Drawing" r:id="rId12" imgW="1231019" imgH="1168977" progId="ChemDraw.Document.6.0">
                  <p:embed/>
                </p:oleObj>
              </mc:Choice>
              <mc:Fallback>
                <p:oleObj name="CS ChemDraw Drawing" r:id="rId12" imgW="1231019" imgH="1168977" progId="ChemDraw.Document.6.0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A9E59F21-65E0-462B-8B31-B93AA939D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1864" y="3638501"/>
                        <a:ext cx="769779" cy="73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Arrow: Bent 113">
            <a:extLst>
              <a:ext uri="{FF2B5EF4-FFF2-40B4-BE49-F238E27FC236}">
                <a16:creationId xmlns:a16="http://schemas.microsoft.com/office/drawing/2014/main" id="{1BC9FFBF-BDAE-4737-AD93-63D06AB1DDF4}"/>
              </a:ext>
            </a:extLst>
          </p:cNvPr>
          <p:cNvSpPr/>
          <p:nvPr/>
        </p:nvSpPr>
        <p:spPr>
          <a:xfrm rot="10800000">
            <a:off x="813844" y="2722950"/>
            <a:ext cx="424145" cy="831317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Arrow: Bent 114">
            <a:extLst>
              <a:ext uri="{FF2B5EF4-FFF2-40B4-BE49-F238E27FC236}">
                <a16:creationId xmlns:a16="http://schemas.microsoft.com/office/drawing/2014/main" id="{B92B640A-483F-4EB1-B9E2-49E5B535D9CB}"/>
              </a:ext>
            </a:extLst>
          </p:cNvPr>
          <p:cNvSpPr/>
          <p:nvPr/>
        </p:nvSpPr>
        <p:spPr>
          <a:xfrm rot="10800000" flipH="1">
            <a:off x="1417369" y="2722546"/>
            <a:ext cx="424145" cy="831317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9746C0-779E-4756-9435-E0926AE6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Calibri" panose="020F0502020204030204" pitchFamily="34" charset="0"/>
              </a:rPr>
              <a:t>1-octene results from metallocycle mechanism</a:t>
            </a:r>
            <a:br>
              <a:rPr lang="en-US" sz="2400" dirty="0">
                <a:cs typeface="Calibri" panose="020F0502020204030204" pitchFamily="34" charset="0"/>
              </a:rPr>
            </a:b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26651B-EFCE-4C6C-AD18-E63C02B287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7716" y="1261378"/>
          <a:ext cx="1506210" cy="177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CS ChemDraw Drawing" r:id="rId3" imgW="1177523" imgH="1389680" progId="ChemDraw.Document.6.0">
                  <p:embed/>
                </p:oleObj>
              </mc:Choice>
              <mc:Fallback>
                <p:oleObj name="CS ChemDraw Drawing" r:id="rId3" imgW="1177523" imgH="1389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326651B-EFCE-4C6C-AD18-E63C02B287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7716" y="1261378"/>
                        <a:ext cx="1506210" cy="177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EC99282-7714-4DDE-A19D-87A2424E0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621" y="2428186"/>
          <a:ext cx="3284431" cy="19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CS ChemDraw Drawing" r:id="rId5" imgW="2567784" imgH="1556143" progId="ChemDraw.Document.6.0">
                  <p:embed/>
                </p:oleObj>
              </mc:Choice>
              <mc:Fallback>
                <p:oleObj name="CS ChemDraw Drawing" r:id="rId5" imgW="2567784" imgH="1556143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EC99282-7714-4DDE-A19D-87A2424E0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621" y="2428186"/>
                        <a:ext cx="3284431" cy="1989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C93D77-8930-4C4E-B39D-A0C6E82E39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44" y="751462"/>
          <a:ext cx="3320970" cy="167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0" name="CS ChemDraw Drawing" r:id="rId7" imgW="2597642" imgH="1311748" progId="ChemDraw.Document.6.0">
                  <p:embed/>
                </p:oleObj>
              </mc:Choice>
              <mc:Fallback>
                <p:oleObj name="CS ChemDraw Drawing" r:id="rId7" imgW="2597642" imgH="1311748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0C93D77-8930-4C4E-B39D-A0C6E82E3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4" y="751462"/>
                        <a:ext cx="3320970" cy="167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E2C634-8979-406F-8935-72DD6D6920F0}"/>
              </a:ext>
            </a:extLst>
          </p:cNvPr>
          <p:cNvSpPr txBox="1"/>
          <p:nvPr/>
        </p:nvSpPr>
        <p:spPr>
          <a:xfrm>
            <a:off x="4217780" y="2275088"/>
            <a:ext cx="462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>
              <a:buAutoNum type="arabicParenR"/>
            </a:pPr>
            <a:r>
              <a:rPr lang="en-US" sz="2000" dirty="0"/>
              <a:t> Metallocycle formation</a:t>
            </a:r>
          </a:p>
          <a:p>
            <a:pPr marL="228600" indent="-228600" algn="l">
              <a:buAutoNum type="arabicParenR"/>
            </a:pPr>
            <a:r>
              <a:rPr lang="en-US" sz="2000" dirty="0"/>
              <a:t> Ring growth</a:t>
            </a:r>
          </a:p>
          <a:p>
            <a:pPr marL="228600" indent="-228600" algn="l">
              <a:buAutoNum type="arabicParenR"/>
            </a:pPr>
            <a:r>
              <a:rPr lang="en-US" sz="2000" dirty="0"/>
              <a:t> Ring termination (</a:t>
            </a:r>
            <a:r>
              <a:rPr lang="el-GR" sz="2000" dirty="0"/>
              <a:t>β</a:t>
            </a:r>
            <a:r>
              <a:rPr lang="en-US" sz="2000" dirty="0"/>
              <a:t>-hydride transfer)</a:t>
            </a:r>
          </a:p>
        </p:txBody>
      </p:sp>
    </p:spTree>
    <p:extLst>
      <p:ext uri="{BB962C8B-B14F-4D97-AF65-F5344CB8AC3E}">
        <p14:creationId xmlns:p14="http://schemas.microsoft.com/office/powerpoint/2010/main" val="4743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655AA2-3951-4358-A28B-A70EEBE3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intensity: MM &lt; GFN-</a:t>
            </a:r>
            <a:r>
              <a:rPr lang="en-US" dirty="0" err="1"/>
              <a:t>xTB</a:t>
            </a:r>
            <a:r>
              <a:rPr lang="en-US" dirty="0"/>
              <a:t> &lt;&lt; DFT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MM methods must be carefully parameterized for molecules of interest</a:t>
            </a:r>
          </a:p>
          <a:p>
            <a:pPr lvl="1"/>
            <a:r>
              <a:rPr lang="en-US" dirty="0"/>
              <a:t>Commonly available MM methods (MMFF and UFF) perform poorly with metal centers or exotic functional groups</a:t>
            </a:r>
          </a:p>
          <a:p>
            <a:endParaRPr lang="en-US" dirty="0"/>
          </a:p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 is generally applicable to many elements (H-Rn) and types of molecules[ref]</a:t>
            </a:r>
          </a:p>
          <a:p>
            <a:endParaRPr lang="en-US" dirty="0"/>
          </a:p>
          <a:p>
            <a:r>
              <a:rPr lang="en-US" dirty="0"/>
              <a:t>CREST uses meta-dynamics to explore wide conformer space</a:t>
            </a:r>
          </a:p>
          <a:p>
            <a:endParaRPr lang="en-US" dirty="0"/>
          </a:p>
          <a:p>
            <a:r>
              <a:rPr lang="en-US" dirty="0"/>
              <a:t>CREST also eliminates symmetrically equivalent conformers (by comparing energy and symmetry)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2527D0-D204-45F5-BD47-BA324D7D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/CREST vs molecular mechanics (MM)</a:t>
            </a:r>
          </a:p>
        </p:txBody>
      </p:sp>
    </p:spTree>
    <p:extLst>
      <p:ext uri="{BB962C8B-B14F-4D97-AF65-F5344CB8AC3E}">
        <p14:creationId xmlns:p14="http://schemas.microsoft.com/office/powerpoint/2010/main" val="246152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09157A-C361-4FF1-868D-6D7954695AD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footwear&#10;&#10;Description automatically generated">
            <a:extLst>
              <a:ext uri="{FF2B5EF4-FFF2-40B4-BE49-F238E27FC236}">
                <a16:creationId xmlns:a16="http://schemas.microsoft.com/office/drawing/2014/main" id="{1DD21335-9E25-45A0-BFFB-038535A3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clrChange>
              <a:clrFrom>
                <a:srgbClr val="3E372F"/>
              </a:clrFrom>
              <a:clrTo>
                <a:srgbClr val="3E372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018" l="6289" r="100000">
                        <a14:foregroundMark x1="62830" y1="76266" x2="77107" y2="60759"/>
                        <a14:foregroundMark x1="77107" y1="60759" x2="89434" y2="56171"/>
                        <a14:foregroundMark x1="68113" y1="78481" x2="38491" y2="41825"/>
                        <a14:foregroundMark x1="43019" y1="90928" x2="26730" y2="25870"/>
                        <a14:foregroundMark x1="26730" y1="25870" x2="43774" y2="11524"/>
                        <a14:foregroundMark x1="43774" y1="11524" x2="81069" y2="11524"/>
                        <a14:foregroundMark x1="81069" y1="11524" x2="99874" y2="24314"/>
                        <a14:foregroundMark x1="99937" y1="24314" x2="99937" y2="24314"/>
                        <a14:foregroundMark x1="33145" y1="85839" x2="66730" y2="92273"/>
                        <a14:foregroundMark x1="66730" y1="92273" x2="93962" y2="81566"/>
                        <a14:foregroundMark x1="93962" y1="81566" x2="88679" y2="67326"/>
                        <a14:foregroundMark x1="82579" y1="90928" x2="46541" y2="91825"/>
                        <a14:foregroundMark x1="46541" y1="91825" x2="34654" y2="82964"/>
                        <a14:foregroundMark x1="81824" y1="93803" x2="45597" y2="92273"/>
                        <a14:foregroundMark x1="45597" y1="92273" x2="33899" y2="86155"/>
                        <a14:foregroundMark x1="11824" y1="41192" x2="10314" y2="26187"/>
                        <a14:foregroundMark x1="10314" y1="26187" x2="21572" y2="11973"/>
                        <a14:foregroundMark x1="21572" y1="11973" x2="43208" y2="1424"/>
                        <a14:foregroundMark x1="48679" y1="1108" x2="79811" y2="4457"/>
                        <a14:foregroundMark x1="79811" y1="4457" x2="45597" y2="10707"/>
                        <a14:foregroundMark x1="45597" y1="10707" x2="23270" y2="22811"/>
                        <a14:foregroundMark x1="23270" y1="22811" x2="20943" y2="40533"/>
                        <a14:foregroundMark x1="20943" y1="40533" x2="14151" y2="42141"/>
                        <a14:foregroundMark x1="27799" y1="83597" x2="49560" y2="96018"/>
                        <a14:foregroundMark x1="49560" y1="96018" x2="28553" y2="83914"/>
                        <a14:foregroundMark x1="28553" y1="83914" x2="28553" y2="83914"/>
                        <a14:foregroundMark x1="30881" y1="4509" x2="61132" y2="316"/>
                        <a14:foregroundMark x1="69623" y1="844" x2="93208" y2="9283"/>
                        <a14:foregroundMark x1="93208" y1="9283" x2="56101" y2="13133"/>
                        <a14:foregroundMark x1="56101" y1="13133" x2="37673" y2="2268"/>
                        <a14:foregroundMark x1="44403" y1="94119" x2="33585" y2="88027"/>
                        <a14:foregroundMark x1="17296" y1="14979" x2="19245" y2="13265"/>
                        <a14:foregroundMark x1="17296" y1="13819" x2="7358" y2="28165"/>
                        <a14:foregroundMark x1="7358" y1="28165" x2="8176" y2="35918"/>
                        <a14:foregroundMark x1="83648" y1="5802" x2="95409" y2="11524"/>
                        <a14:foregroundMark x1="86289" y1="4536" x2="87799" y2="5063"/>
                        <a14:foregroundMark x1="32453" y1="89847" x2="45283" y2="95411"/>
                        <a14:foregroundMark x1="66289" y1="633" x2="92893" y2="8122"/>
                        <a14:foregroundMark x1="92893" y1="8122" x2="95849" y2="11181"/>
                        <a14:foregroundMark x1="6289" y1="27162" x2="7673" y2="24842"/>
                        <a14:foregroundMark x1="8616" y1="22205" x2="14654" y2="14715"/>
                        <a14:foregroundMark x1="86792" y1="4615" x2="85597" y2="4800"/>
                        <a14:foregroundMark x1="87233" y1="5380" x2="87484" y2="6171"/>
                        <a14:foregroundMark x1="85849" y1="6540" x2="90943" y2="7331"/>
                        <a14:foregroundMark x1="95849" y1="9362" x2="90252" y2="5591"/>
                        <a14:foregroundMark x1="90252" y1="4905" x2="65157" y2="554"/>
                        <a14:foregroundMark x1="90943" y1="5090" x2="65220" y2="554"/>
                        <a14:foregroundMark x1="91635" y1="5775" x2="70314" y2="897"/>
                        <a14:foregroundMark x1="60566" y1="264" x2="36352" y2="3718"/>
                        <a14:foregroundMark x1="36352" y1="3718" x2="34591" y2="4509"/>
                        <a14:foregroundMark x1="33208" y1="4325" x2="52264" y2="580"/>
                        <a14:foregroundMark x1="27862" y1="6171" x2="50063" y2="659"/>
                        <a14:foregroundMark x1="48428" y1="712" x2="35283" y2="3059"/>
                        <a14:foregroundMark x1="50377" y1="1002" x2="53899" y2="527"/>
                        <a14:foregroundMark x1="74969" y1="422" x2="76352" y2="422"/>
                        <a14:foregroundMark x1="82075" y1="1846" x2="81509" y2="1609"/>
                        <a14:foregroundMark x1="87925" y1="4219" x2="85031" y2="3033"/>
                        <a14:foregroundMark x1="46792" y1="765" x2="31761" y2="3270"/>
                        <a14:foregroundMark x1="31950" y1="3191" x2="45031" y2="897"/>
                        <a14:foregroundMark x1="95346" y1="87975" x2="85409" y2="92062"/>
                        <a14:foregroundMark x1="45975" y1="67801" x2="55535" y2="68091"/>
                        <a14:backgroundMark x1="92704" y1="5960" x2="99937" y2="11181"/>
                        <a14:backgroundMark x1="5597" y1="40295" x2="314" y2="44884"/>
                        <a14:backgroundMark x1="1950" y1="51846" x2="6792" y2="40295"/>
                        <a14:backgroundMark x1="6792" y1="39451" x2="314" y2="54562"/>
                        <a14:backgroundMark x1="314" y1="54562" x2="1132" y2="55406"/>
                        <a14:backgroundMark x1="98428" y1="36023" x2="98428" y2="36023"/>
                        <a14:backgroundMark x1="98428" y1="36023" x2="98994" y2="38027"/>
                        <a14:backgroundMark x1="98239" y1="53903" x2="99937" y2="58175"/>
                        <a14:backgroundMark x1="2327" y1="44093" x2="2327" y2="44383"/>
                        <a14:backgroundMark x1="99748" y1="66482" x2="99748" y2="66482"/>
                        <a14:backgroundMark x1="99748" y1="67669" x2="99937" y2="67801"/>
                        <a14:backgroundMark x1="99057" y1="87131" x2="97987" y2="91139"/>
                        <a14:backgroundMark x1="98616" y1="86129" x2="98616" y2="89030"/>
                        <a14:backgroundMark x1="31384" y1="1714" x2="41761" y2="1134"/>
                        <a14:backgroundMark x1="99057" y1="85918" x2="99057" y2="85918"/>
                        <a14:backgroundMark x1="99937" y1="77242" x2="99057" y2="85891"/>
                        <a14:backgroundMark x1="99308" y1="74446" x2="99057" y2="75026"/>
                        <a14:backgroundMark x1="96038" y1="61129" x2="96038" y2="61129"/>
                        <a14:backgroundMark x1="26918" y1="4615" x2="35535" y2="1108"/>
                        <a14:backgroundMark x1="58868" y1="0" x2="37987" y2="607"/>
                        <a14:backgroundMark x1="37987" y1="633" x2="25975" y2="4615"/>
                        <a14:backgroundMark x1="71258" y1="0" x2="90440" y2="3797"/>
                        <a14:backgroundMark x1="61887" y1="0" x2="86478" y2="1556"/>
                        <a14:backgroundMark x1="44277" y1="0" x2="30377" y2="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55795" y="2387456"/>
            <a:ext cx="1266458" cy="30197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8204EE-8618-46DE-A835-8B0B9F51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choosing running shoes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7023BA-271A-4322-BC93-972D717767E8}"/>
              </a:ext>
            </a:extLst>
          </p:cNvPr>
          <p:cNvGrpSpPr/>
          <p:nvPr/>
        </p:nvGrpSpPr>
        <p:grpSpPr>
          <a:xfrm>
            <a:off x="308418" y="590750"/>
            <a:ext cx="3065135" cy="2658378"/>
            <a:chOff x="1144694" y="920115"/>
            <a:chExt cx="2365254" cy="20513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3E4CF4-9A6B-4AD1-966A-32E34042C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1144694" y="2044229"/>
              <a:ext cx="2365254" cy="9272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4F0B9E-CECB-46B1-98DD-3E74C5DAB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62212" y="920115"/>
              <a:ext cx="2330219" cy="10631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72DB27F-D6CC-4D0B-A238-D8B56EBC224E}"/>
              </a:ext>
            </a:extLst>
          </p:cNvPr>
          <p:cNvSpPr txBox="1"/>
          <p:nvPr/>
        </p:nvSpPr>
        <p:spPr>
          <a:xfrm>
            <a:off x="3674073" y="1219666"/>
            <a:ext cx="29434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lightweight</a:t>
            </a:r>
          </a:p>
          <a:p>
            <a:r>
              <a:rPr lang="en-US" sz="2800" dirty="0"/>
              <a:t>soft yet bouncy</a:t>
            </a:r>
          </a:p>
          <a:p>
            <a:r>
              <a:rPr lang="en-US" sz="2800" dirty="0"/>
              <a:t>flexible yet stable</a:t>
            </a:r>
          </a:p>
          <a:p>
            <a:r>
              <a:rPr lang="en-US" sz="2800" dirty="0"/>
              <a:t>affordable</a:t>
            </a:r>
          </a:p>
          <a:p>
            <a:endParaRPr lang="en-US" sz="2800" dirty="0"/>
          </a:p>
          <a:p>
            <a:r>
              <a:rPr lang="en-US" sz="2800" dirty="0"/>
              <a:t>…easy to clean</a:t>
            </a:r>
          </a:p>
        </p:txBody>
      </p:sp>
    </p:spTree>
    <p:extLst>
      <p:ext uri="{BB962C8B-B14F-4D97-AF65-F5344CB8AC3E}">
        <p14:creationId xmlns:p14="http://schemas.microsoft.com/office/powerpoint/2010/main" val="137946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D0F661-7670-457E-8AB9-A85DE29FD4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F0A2BC-096B-4343-A0BF-C5447A791932}"/>
              </a:ext>
            </a:extLst>
          </p:cNvPr>
          <p:cNvGrpSpPr/>
          <p:nvPr/>
        </p:nvGrpSpPr>
        <p:grpSpPr>
          <a:xfrm flipH="1">
            <a:off x="-323850" y="3049243"/>
            <a:ext cx="3613712" cy="2453073"/>
            <a:chOff x="7738720" y="747330"/>
            <a:chExt cx="4588537" cy="31148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4DA93B-5BA6-4F3F-891B-86C6194CB114}"/>
                </a:ext>
              </a:extLst>
            </p:cNvPr>
            <p:cNvGrpSpPr/>
            <p:nvPr/>
          </p:nvGrpSpPr>
          <p:grpSpPr>
            <a:xfrm>
              <a:off x="7738720" y="2668766"/>
              <a:ext cx="1762424" cy="1193371"/>
              <a:chOff x="1331504" y="1775528"/>
              <a:chExt cx="1762424" cy="1193371"/>
            </a:xfrm>
          </p:grpSpPr>
          <p:pic>
            <p:nvPicPr>
              <p:cNvPr id="1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3625079-70AB-40E1-9F2C-DF52FCB2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331504" y="25075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Magnetic bar icon isometric style Royalty Free Vector Image">
                <a:extLst>
                  <a:ext uri="{FF2B5EF4-FFF2-40B4-BE49-F238E27FC236}">
                    <a16:creationId xmlns:a16="http://schemas.microsoft.com/office/drawing/2014/main" id="{F1245E74-0AED-42D9-A7F9-0BB1F56734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067" y="22461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37B8E4E-9A1A-4244-836F-DF80E6178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0630" y="20056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FDB87C7-9E8F-458B-8199-BE43D7A24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84802" y="17755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EFCABD-622C-4667-BB3A-0C44B1498B72}"/>
                </a:ext>
              </a:extLst>
            </p:cNvPr>
            <p:cNvGrpSpPr/>
            <p:nvPr/>
          </p:nvGrpSpPr>
          <p:grpSpPr>
            <a:xfrm>
              <a:off x="9146581" y="1705535"/>
              <a:ext cx="1762424" cy="1193371"/>
              <a:chOff x="1483904" y="1927928"/>
              <a:chExt cx="1762424" cy="1193371"/>
            </a:xfrm>
          </p:grpSpPr>
          <p:pic>
            <p:nvPicPr>
              <p:cNvPr id="1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0DD13CD-193E-47DA-BA49-EFEEB2884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Magnetic bar icon isometric style Royalty Free Vector Image">
                <a:extLst>
                  <a:ext uri="{FF2B5EF4-FFF2-40B4-BE49-F238E27FC236}">
                    <a16:creationId xmlns:a16="http://schemas.microsoft.com/office/drawing/2014/main" id="{E0C3E8E0-A754-42B1-A84A-6B818BA2A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BDFF010-72FB-4418-860D-DF36FA72B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18EED0B-A66B-4EF9-AB68-8A49FE21A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5C888D-D906-49C3-B925-A3764A972A46}"/>
                </a:ext>
              </a:extLst>
            </p:cNvPr>
            <p:cNvGrpSpPr/>
            <p:nvPr/>
          </p:nvGrpSpPr>
          <p:grpSpPr>
            <a:xfrm>
              <a:off x="10564833" y="747330"/>
              <a:ext cx="1762424" cy="1193371"/>
              <a:chOff x="1483904" y="1927928"/>
              <a:chExt cx="1762424" cy="1193371"/>
            </a:xfrm>
          </p:grpSpPr>
          <p:pic>
            <p:nvPicPr>
              <p:cNvPr id="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C20C130-6D9F-4B58-9758-A8D95A832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Magnetic bar icon isometric style Royalty Free Vector Image">
                <a:extLst>
                  <a:ext uri="{FF2B5EF4-FFF2-40B4-BE49-F238E27FC236}">
                    <a16:creationId xmlns:a16="http://schemas.microsoft.com/office/drawing/2014/main" id="{6AC3C98B-4A9E-45A1-B9FF-C9C3D2FB84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781F3CA-8F4B-4626-A7BA-6EBAE28C98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052C39A-1E4E-46E7-A448-5DAB5525A4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B6C526-2FD1-46FD-BCA3-B2C7BFB6B9E1}"/>
              </a:ext>
            </a:extLst>
          </p:cNvPr>
          <p:cNvGrpSpPr/>
          <p:nvPr/>
        </p:nvGrpSpPr>
        <p:grpSpPr>
          <a:xfrm>
            <a:off x="6694281" y="3515660"/>
            <a:ext cx="1628047" cy="1418013"/>
            <a:chOff x="7247491" y="3659462"/>
            <a:chExt cx="1628047" cy="14180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ACEFA1-E586-4BE9-9B32-7257A3BC5297}"/>
                </a:ext>
              </a:extLst>
            </p:cNvPr>
            <p:cNvGrpSpPr/>
            <p:nvPr/>
          </p:nvGrpSpPr>
          <p:grpSpPr>
            <a:xfrm>
              <a:off x="7247491" y="3659462"/>
              <a:ext cx="1388001" cy="939842"/>
              <a:chOff x="1483904" y="1927928"/>
              <a:chExt cx="1762424" cy="1193371"/>
            </a:xfrm>
          </p:grpSpPr>
          <p:pic>
            <p:nvPicPr>
              <p:cNvPr id="1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9525D4B-E7A3-4F62-B87C-19D5D24D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Magnetic bar icon isometric style Royalty Free Vector Image">
                <a:extLst>
                  <a:ext uri="{FF2B5EF4-FFF2-40B4-BE49-F238E27FC236}">
                    <a16:creationId xmlns:a16="http://schemas.microsoft.com/office/drawing/2014/main" id="{0FCAC0B5-3CE9-405A-A4FD-AC3100072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0A45584-88FD-4E8E-8400-2A5956383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B5D605DD-7079-4626-83E9-3D6F52378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3742F-A58B-40D0-91DA-57F794641FD4}"/>
                </a:ext>
              </a:extLst>
            </p:cNvPr>
            <p:cNvGrpSpPr/>
            <p:nvPr/>
          </p:nvGrpSpPr>
          <p:grpSpPr>
            <a:xfrm>
              <a:off x="7367514" y="3903310"/>
              <a:ext cx="1388001" cy="939842"/>
              <a:chOff x="1483904" y="1927928"/>
              <a:chExt cx="1762424" cy="1193371"/>
            </a:xfrm>
          </p:grpSpPr>
          <p:pic>
            <p:nvPicPr>
              <p:cNvPr id="2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B9FC27DC-B8DD-427C-A0AB-726EF42D9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Magnetic bar icon isometric style Royalty Free Vector Image">
                <a:extLst>
                  <a:ext uri="{FF2B5EF4-FFF2-40B4-BE49-F238E27FC236}">
                    <a16:creationId xmlns:a16="http://schemas.microsoft.com/office/drawing/2014/main" id="{873E082F-CAB8-4B28-9FB7-6E1B360F1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25A070C-97F3-4BCC-B833-066E5A990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293DFAC-BACD-4BDA-BE05-662BFE564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9BD396-34E2-4E6B-BAE5-A999ED2872A0}"/>
                </a:ext>
              </a:extLst>
            </p:cNvPr>
            <p:cNvGrpSpPr/>
            <p:nvPr/>
          </p:nvGrpSpPr>
          <p:grpSpPr>
            <a:xfrm>
              <a:off x="7487537" y="4137633"/>
              <a:ext cx="1388001" cy="939842"/>
              <a:chOff x="1483904" y="1927928"/>
              <a:chExt cx="1762424" cy="1193371"/>
            </a:xfrm>
          </p:grpSpPr>
          <p:pic>
            <p:nvPicPr>
              <p:cNvPr id="3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AC02B15-22FE-449B-9A60-C5584558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netic bar icon isometric style Royalty Free Vector Image">
                <a:extLst>
                  <a:ext uri="{FF2B5EF4-FFF2-40B4-BE49-F238E27FC236}">
                    <a16:creationId xmlns:a16="http://schemas.microsoft.com/office/drawing/2014/main" id="{8C6990B3-DBE0-4CC8-881F-04349C6E54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41F6B93-A972-48CD-9A49-798ED1440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17E4AE0-6B85-483C-8C5D-8329BF4AA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CF3439-8540-4D3B-8A1C-F4EFCCB2567D}"/>
              </a:ext>
            </a:extLst>
          </p:cNvPr>
          <p:cNvGrpSpPr/>
          <p:nvPr/>
        </p:nvGrpSpPr>
        <p:grpSpPr>
          <a:xfrm>
            <a:off x="3280532" y="1055671"/>
            <a:ext cx="2596619" cy="1993572"/>
            <a:chOff x="3356537" y="997973"/>
            <a:chExt cx="2596619" cy="1993572"/>
          </a:xfrm>
        </p:grpSpPr>
        <p:pic>
          <p:nvPicPr>
            <p:cNvPr id="3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1D04FE2-8DED-46D7-AB19-856B416608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89780">
              <a:off x="3579507" y="1851236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Magnetic bar icon isometric style Royalty Free Vector Image">
              <a:extLst>
                <a:ext uri="{FF2B5EF4-FFF2-40B4-BE49-F238E27FC236}">
                  <a16:creationId xmlns:a16="http://schemas.microsoft.com/office/drawing/2014/main" id="{86DAEB7E-5EC0-4421-AA9E-7F7568943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6537" y="138497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BD07592A-DC0A-4B3E-B731-F754A1B66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4764">
              <a:off x="4137981" y="14573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BBBD8A2A-0961-4BAF-8120-765AE12CEC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50802">
              <a:off x="4400386" y="997973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88E373A0-E07B-4333-AF71-4B9108BC45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76868">
              <a:off x="4031133" y="2181724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Magnetic bar icon isometric style Royalty Free Vector Image">
              <a:extLst>
                <a:ext uri="{FF2B5EF4-FFF2-40B4-BE49-F238E27FC236}">
                  <a16:creationId xmlns:a16="http://schemas.microsoft.com/office/drawing/2014/main" id="{0297D9B7-1FDE-48F6-8E6D-F5ACD1C6F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483722">
              <a:off x="4688649" y="19321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127D10F-291A-4781-BEE9-A24EB747C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8360">
              <a:off x="4643333" y="262817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38DC52B-24F6-4937-A510-316526ED9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71090">
              <a:off x="4693170" y="12025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6A63584B-0007-43FB-ADA3-5F2785996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717097">
              <a:off x="5343401" y="210473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Magnetic bar icon isometric style Royalty Free Vector Image">
              <a:extLst>
                <a:ext uri="{FF2B5EF4-FFF2-40B4-BE49-F238E27FC236}">
                  <a16:creationId xmlns:a16="http://schemas.microsoft.com/office/drawing/2014/main" id="{73F8B3D7-7B8D-4FB3-B1D8-411D00EB8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482107">
              <a:off x="5268903" y="12349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061B2610-50FE-4E0A-A2A3-18D3E21D6B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5319">
              <a:off x="5394682" y="1683671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3F3F06C2-A032-4A08-BA8D-6FECBDDC05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323555">
              <a:off x="3898839" y="2607227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70C99DB-FF50-4483-ABC2-437F9CA3946F}"/>
              </a:ext>
            </a:extLst>
          </p:cNvPr>
          <p:cNvSpPr/>
          <p:nvPr/>
        </p:nvSpPr>
        <p:spPr>
          <a:xfrm rot="2836972">
            <a:off x="5715666" y="2782264"/>
            <a:ext cx="1729661" cy="102041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tetramerization catalyst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A26366AC-1D89-4DBA-B6ED-A319E88DD72D}"/>
              </a:ext>
            </a:extLst>
          </p:cNvPr>
          <p:cNvSpPr/>
          <p:nvPr/>
        </p:nvSpPr>
        <p:spPr>
          <a:xfrm rot="18763028" flipH="1">
            <a:off x="1638696" y="2782261"/>
            <a:ext cx="1729661" cy="102041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polymerization catalyst</a:t>
            </a:r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693684E3-08CD-4127-BAF9-5EA5308F1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3306" y="3145636"/>
          <a:ext cx="153511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name="CS ChemDraw Drawing" r:id="rId4" imgW="1535819" imgH="1119724" progId="ChemDraw.Document.6.0">
                  <p:embed/>
                </p:oleObj>
              </mc:Choice>
              <mc:Fallback>
                <p:oleObj name="CS ChemDraw Drawing" r:id="rId4" imgW="1535819" imgH="1119724" progId="ChemDraw.Document.6.0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693684E3-08CD-4127-BAF9-5EA5308F1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3306" y="3145636"/>
                        <a:ext cx="153511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465DE08E-6A7E-4320-8257-1B8EA20966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373373" y="2867560"/>
          <a:ext cx="5449887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3" name="CS ChemDraw Drawing" r:id="rId6" imgW="5449700" imgH="3654067" progId="ChemDraw.Document.6.0">
                  <p:embed/>
                </p:oleObj>
              </mc:Choice>
              <mc:Fallback>
                <p:oleObj name="CS ChemDraw Drawing" r:id="rId6" imgW="5449700" imgH="3654067" progId="ChemDraw.Document.6.0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465DE08E-6A7E-4320-8257-1B8EA2096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3373" y="2867560"/>
                        <a:ext cx="5449887" cy="365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6E4AA815-971F-4630-ADD7-74F9AC394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93664" y="3958833"/>
          <a:ext cx="1230313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4" name="CS ChemDraw Drawing" r:id="rId8" imgW="1231019" imgH="1168977" progId="ChemDraw.Document.6.0">
                  <p:embed/>
                </p:oleObj>
              </mc:Choice>
              <mc:Fallback>
                <p:oleObj name="CS ChemDraw Drawing" r:id="rId8" imgW="1231019" imgH="1168977" progId="ChemDraw.Document.6.0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6E4AA815-971F-4630-ADD7-74F9AC394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93664" y="3958833"/>
                        <a:ext cx="1230313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itle 2">
            <a:extLst>
              <a:ext uri="{FF2B5EF4-FFF2-40B4-BE49-F238E27FC236}">
                <a16:creationId xmlns:a16="http://schemas.microsoft.com/office/drawing/2014/main" id="{CB489722-FCA4-48D7-8FF1-6CA5553F52DC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need well-designed catalysts to avoid polymerization</a:t>
            </a:r>
          </a:p>
        </p:txBody>
      </p:sp>
    </p:spTree>
    <p:extLst>
      <p:ext uri="{BB962C8B-B14F-4D97-AF65-F5344CB8AC3E}">
        <p14:creationId xmlns:p14="http://schemas.microsoft.com/office/powerpoint/2010/main" val="6820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2" name="CS ChemDraw Drawing" r:id="rId4" imgW="3896420" imgH="3811208" progId="ChemDraw.Document.6.0">
                    <p:embed/>
                  </p:oleObj>
                </mc:Choice>
                <mc:Fallback>
                  <p:oleObj name="CS ChemDraw Drawing" r:id="rId4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6"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2824625"/>
            <a:ext cx="536710" cy="316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65" y="3339812"/>
            <a:ext cx="555858" cy="3279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199" y="3563630"/>
            <a:ext cx="536710" cy="31695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7" name="CS ChemDraw Drawing" r:id="rId8" imgW="228421" imgH="147316" progId="ChemDraw.Document.6.0">
                  <p:embed/>
                </p:oleObj>
              </mc:Choice>
              <mc:Fallback>
                <p:oleObj name="CS ChemDraw Drawing" r:id="rId8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57343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4566" y="3642499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4007834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828225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4192404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8" name="CS ChemDraw Drawing" r:id="rId11" imgW="837783" imgH="758233" progId="ChemDraw.Document.6.0">
                  <p:embed/>
                </p:oleObj>
              </mc:Choice>
              <mc:Fallback>
                <p:oleObj name="CS ChemDraw Drawing" r:id="rId11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9" name="CS ChemDraw Drawing" r:id="rId13" imgW="837783" imgH="1032553" progId="ChemDraw.Document.6.0">
                  <p:embed/>
                </p:oleObj>
              </mc:Choice>
              <mc:Fallback>
                <p:oleObj name="CS ChemDraw Drawing" r:id="rId13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0" name="CS ChemDraw Drawing" r:id="rId15" imgW="837783" imgH="307454" progId="ChemDraw.Document.6.0">
                  <p:embed/>
                </p:oleObj>
              </mc:Choice>
              <mc:Fallback>
                <p:oleObj name="CS ChemDraw Drawing" r:id="rId15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1" name="CS ChemDraw Drawing" r:id="rId17" imgW="837783" imgH="483913" progId="ChemDraw.Document.6.0">
                  <p:embed/>
                </p:oleObj>
              </mc:Choice>
              <mc:Fallback>
                <p:oleObj name="CS ChemDraw Drawing" r:id="rId17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1A7FB-A253-4752-BE75-D5CBCDF6907C}"/>
              </a:ext>
            </a:extLst>
          </p:cNvPr>
          <p:cNvGrpSpPr/>
          <p:nvPr/>
        </p:nvGrpSpPr>
        <p:grpSpPr>
          <a:xfrm>
            <a:off x="1303652" y="908044"/>
            <a:ext cx="3254485" cy="3125082"/>
            <a:chOff x="4869720" y="908044"/>
            <a:chExt cx="3254485" cy="312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41B3D1-2C39-43C7-B2FD-E72C84B39EF8}"/>
                </a:ext>
              </a:extLst>
            </p:cNvPr>
            <p:cNvGrpSpPr/>
            <p:nvPr/>
          </p:nvGrpSpPr>
          <p:grpSpPr>
            <a:xfrm>
              <a:off x="4869720" y="908044"/>
              <a:ext cx="3254485" cy="2992320"/>
              <a:chOff x="4869720" y="908044"/>
              <a:chExt cx="3254485" cy="2992320"/>
            </a:xfrm>
          </p:grpSpPr>
          <p:pic>
            <p:nvPicPr>
              <p:cNvPr id="28" name="Picture 10" descr="https://encrypted-tbn0.gstatic.com/images?q=tbn%3AANd9GcSr7JQTJTy4KoJM7RJG74Da3vPHvo9zfdZMQsX6rs25xUc6SBB3q6w_b9YnEGTk8wEGAVXXnPA&amp;usqp=CAc">
                <a:extLst>
                  <a:ext uri="{FF2B5EF4-FFF2-40B4-BE49-F238E27FC236}">
                    <a16:creationId xmlns:a16="http://schemas.microsoft.com/office/drawing/2014/main" id="{19686125-8BD3-43FF-86DC-30130B970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8495" y="1308878"/>
                <a:ext cx="956280" cy="95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http://www.blspolymers.com/images/img-pe-compound-ftc.png">
                <a:extLst>
                  <a:ext uri="{FF2B5EF4-FFF2-40B4-BE49-F238E27FC236}">
                    <a16:creationId xmlns:a16="http://schemas.microsoft.com/office/drawing/2014/main" id="{32C3401F-65ED-4AD1-B25E-725970346B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0838" y="2564494"/>
                <a:ext cx="1335870" cy="1335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8" descr="https://www.hillnmarkes.com/ASSETS/IMAGES/ITEMS/ZOOM/606246.jpg">
                <a:extLst>
                  <a:ext uri="{FF2B5EF4-FFF2-40B4-BE49-F238E27FC236}">
                    <a16:creationId xmlns:a16="http://schemas.microsoft.com/office/drawing/2014/main" id="{072B4882-4D52-4DFF-9819-CA51835CA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720" y="1174256"/>
                <a:ext cx="1335869" cy="1335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A54597-8FB2-421D-B5A7-6D02AF6BDEA7}"/>
                  </a:ext>
                </a:extLst>
              </p:cNvPr>
              <p:cNvSpPr txBox="1"/>
              <p:nvPr/>
            </p:nvSpPr>
            <p:spPr>
              <a:xfrm>
                <a:off x="5336169" y="908044"/>
                <a:ext cx="5020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tough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33C32-76BA-434D-B760-038C7CACA3CD}"/>
                  </a:ext>
                </a:extLst>
              </p:cNvPr>
              <p:cNvSpPr txBox="1"/>
              <p:nvPr/>
            </p:nvSpPr>
            <p:spPr>
              <a:xfrm>
                <a:off x="6500838" y="912164"/>
                <a:ext cx="13949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flexible and food-safe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A3BAD1-C8A6-4860-B322-BDD3FDBBCA3B}"/>
                  </a:ext>
                </a:extLst>
              </p:cNvPr>
              <p:cNvSpPr txBox="1"/>
              <p:nvPr/>
            </p:nvSpPr>
            <p:spPr>
              <a:xfrm>
                <a:off x="5121134" y="2579692"/>
                <a:ext cx="8082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stretchable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8CA8B-ABD7-4F6C-83CB-289AD0FA462C}"/>
                  </a:ext>
                </a:extLst>
              </p:cNvPr>
              <p:cNvSpPr txBox="1"/>
              <p:nvPr/>
            </p:nvSpPr>
            <p:spPr>
              <a:xfrm>
                <a:off x="6272415" y="2579006"/>
                <a:ext cx="18517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electrical and chemical safety</a:t>
                </a:r>
              </a:p>
            </p:txBody>
          </p:sp>
        </p:grpSp>
        <p:pic>
          <p:nvPicPr>
            <p:cNvPr id="27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A10F2806-E26E-4457-90BF-3A15EC8F1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71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63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full range </a:t>
            </a:r>
            <a:r>
              <a:rPr lang="el-GR" dirty="0"/>
              <a:t>α</a:t>
            </a:r>
            <a:r>
              <a:rPr lang="en-US" dirty="0"/>
              <a:t>-olefins processes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4813" y="3764378"/>
            <a:ext cx="4794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u="sng" dirty="0">
                <a:solidFill>
                  <a:schemeClr val="tx2"/>
                </a:solidFill>
                <a:latin typeface="+mn-lt"/>
              </a:rPr>
              <a:t>existing commercialized full range technologies: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Shell Higher Olefin Process (SHOP)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Chevron Phillips full-range process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INEOS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4019" y="1878775"/>
            <a:ext cx="170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undesired products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23143" y="1897339"/>
            <a:ext cx="1411254" cy="238197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41359" y="2155774"/>
            <a:ext cx="648071" cy="134665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95281" y="2217726"/>
            <a:ext cx="79899" cy="48262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02684" y="2272608"/>
            <a:ext cx="46450" cy="530092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45367" y="2181573"/>
            <a:ext cx="372862" cy="4628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55669" y="2262008"/>
            <a:ext cx="236798" cy="50603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061D489-D165-45F0-8DCB-07DC784AC045}"/>
              </a:ext>
            </a:extLst>
          </p:cNvPr>
          <p:cNvSpPr/>
          <p:nvPr/>
        </p:nvSpPr>
        <p:spPr>
          <a:xfrm>
            <a:off x="6236385" y="593005"/>
            <a:ext cx="1935766" cy="588638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How to make 1-octene selectively?</a:t>
            </a:r>
          </a:p>
        </p:txBody>
      </p:sp>
    </p:spTree>
    <p:extLst>
      <p:ext uri="{BB962C8B-B14F-4D97-AF65-F5344CB8AC3E}">
        <p14:creationId xmlns:p14="http://schemas.microsoft.com/office/powerpoint/2010/main" val="1992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two strategies for more 1-octene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-30349" y="3764378"/>
            <a:ext cx="479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modify a full-range catalyst to skew the product distribution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AF83C-3669-4449-8928-388D7A751E18}"/>
              </a:ext>
            </a:extLst>
          </p:cNvPr>
          <p:cNvSpPr/>
          <p:nvPr/>
        </p:nvSpPr>
        <p:spPr>
          <a:xfrm>
            <a:off x="1541570" y="1573675"/>
            <a:ext cx="2683189" cy="15906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1" y="668863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confining full-range catalysts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252578E0-CEA2-4BC5-8CEC-C7F2B9A36715}"/>
              </a:ext>
            </a:extLst>
          </p:cNvPr>
          <p:cNvSpPr txBox="1">
            <a:spLocks/>
          </p:cNvSpPr>
          <p:nvPr/>
        </p:nvSpPr>
        <p:spPr>
          <a:xfrm>
            <a:off x="4572000" y="668863"/>
            <a:ext cx="4571999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selective ethylene tetramerization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57DAEC4-149F-42C0-9AD2-15CA1B2363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489934"/>
              </p:ext>
            </p:extLst>
          </p:nvPr>
        </p:nvGraphicFramePr>
        <p:xfrm>
          <a:off x="5398261" y="3307361"/>
          <a:ext cx="19113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CS ChemDraw Drawing" r:id="rId5" imgW="3056606" imgH="2104355" progId="ChemDraw.Document.6.0">
                  <p:embed/>
                </p:oleObj>
              </mc:Choice>
              <mc:Fallback>
                <p:oleObj name="CS ChemDraw Drawing" r:id="rId5" imgW="3056606" imgH="2104355" progId="ChemDraw.Document.6.0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A5B9CBB3-A371-4F19-BEBE-697509694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8261" y="3307361"/>
                        <a:ext cx="191135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4D8D50A4-21F7-41F4-A815-53B348545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80785"/>
              </p:ext>
            </p:extLst>
          </p:nvPr>
        </p:nvGraphicFramePr>
        <p:xfrm>
          <a:off x="7528384" y="1163563"/>
          <a:ext cx="960485" cy="7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CS ChemDraw Drawing" r:id="rId7" imgW="1535819" imgH="1119724" progId="ChemDraw.Document.6.0">
                  <p:embed/>
                </p:oleObj>
              </mc:Choice>
              <mc:Fallback>
                <p:oleObj name="CS ChemDraw Drawing" r:id="rId7" imgW="1535819" imgH="1119724" progId="ChemDraw.Document.6.0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F78C4E17-45AD-4436-BBEE-940E0ABEF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8384" y="1163563"/>
                        <a:ext cx="960485" cy="7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EB4A1AE5-D433-412A-8F94-BCFEC3449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02875"/>
              </p:ext>
            </p:extLst>
          </p:nvPr>
        </p:nvGraphicFramePr>
        <p:xfrm>
          <a:off x="7890644" y="3638501"/>
          <a:ext cx="769779" cy="73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CS ChemDraw Drawing" r:id="rId9" imgW="1231019" imgH="1168977" progId="ChemDraw.Document.6.0">
                  <p:embed/>
                </p:oleObj>
              </mc:Choice>
              <mc:Fallback>
                <p:oleObj name="CS ChemDraw Drawing" r:id="rId9" imgW="1231019" imgH="1168977" progId="ChemDraw.Document.6.0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A9E59F21-65E0-462B-8B31-B93AA939D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90644" y="3638501"/>
                        <a:ext cx="769779" cy="73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957F7-2B7D-4916-A01D-2158A0F54CCB}"/>
              </a:ext>
            </a:extLst>
          </p:cNvPr>
          <p:cNvGrpSpPr/>
          <p:nvPr/>
        </p:nvGrpSpPr>
        <p:grpSpPr>
          <a:xfrm>
            <a:off x="5245295" y="1576711"/>
            <a:ext cx="3165960" cy="2751975"/>
            <a:chOff x="5245295" y="1576711"/>
            <a:chExt cx="3165960" cy="27519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71A23-96A9-460E-8603-F3CFAD3C240B}"/>
                </a:ext>
              </a:extLst>
            </p:cNvPr>
            <p:cNvGrpSpPr/>
            <p:nvPr/>
          </p:nvGrpSpPr>
          <p:grpSpPr>
            <a:xfrm rot="175428" flipH="1">
              <a:off x="5245295" y="3000095"/>
              <a:ext cx="2060800" cy="1328591"/>
              <a:chOff x="7738720" y="747330"/>
              <a:chExt cx="4588537" cy="311480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69A7279-33CC-417C-B549-CBAE3EFA0A5B}"/>
                  </a:ext>
                </a:extLst>
              </p:cNvPr>
              <p:cNvGrpSpPr/>
              <p:nvPr/>
            </p:nvGrpSpPr>
            <p:grpSpPr>
              <a:xfrm>
                <a:off x="7738720" y="2668766"/>
                <a:ext cx="1762424" cy="1193371"/>
                <a:chOff x="1331504" y="1775528"/>
                <a:chExt cx="1762424" cy="1193371"/>
              </a:xfrm>
            </p:grpSpPr>
            <p:pic>
              <p:nvPicPr>
                <p:cNvPr id="3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075A271-8827-4C6D-AB94-DF7C8C3962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331504" y="25075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DD9C81B8-A3C0-4AE5-82D3-D2F66287C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686067" y="22461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918CE06-D7B1-4A0A-ABD9-6B3F07D794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040630" y="20056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1BDBFD0E-B293-4DC3-8145-C965BAB1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384802" y="17755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6B895FB-971C-4CD8-AC5A-C4F661254BE7}"/>
                  </a:ext>
                </a:extLst>
              </p:cNvPr>
              <p:cNvGrpSpPr/>
              <p:nvPr/>
            </p:nvGrpSpPr>
            <p:grpSpPr>
              <a:xfrm>
                <a:off x="9146581" y="1705535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6FD4B6A-8E3F-4F1D-95AF-BCD0543288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3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3F03535-0E98-4D85-8EDE-F791992A3A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80FCDA4-55BC-4A70-8F06-A83E35B0D4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B7ECB3A-D0D9-4449-B24C-F879870E62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D914FBF-A9A3-4CA9-AEA5-E0198F6ACE4B}"/>
                  </a:ext>
                </a:extLst>
              </p:cNvPr>
              <p:cNvGrpSpPr/>
              <p:nvPr/>
            </p:nvGrpSpPr>
            <p:grpSpPr>
              <a:xfrm>
                <a:off x="10564833" y="747330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64B7F893-9F60-4A76-90DC-0F5E35A10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3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3C58D746-BC00-40D7-AC6C-6390A1E3F8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9404A763-0AB1-4B8E-9F1C-55664027D2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F3E6D68-0E83-41CB-BCE8-3D8A286F47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A016B9-AA94-4397-AC9D-609E1091DBDB}"/>
                </a:ext>
              </a:extLst>
            </p:cNvPr>
            <p:cNvGrpSpPr/>
            <p:nvPr/>
          </p:nvGrpSpPr>
          <p:grpSpPr>
            <a:xfrm rot="21213820">
              <a:off x="7482823" y="3198148"/>
              <a:ext cx="928432" cy="768000"/>
              <a:chOff x="7247491" y="3659462"/>
              <a:chExt cx="1628047" cy="14180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B48F062-D5AB-4C03-9D46-170EB673FF45}"/>
                  </a:ext>
                </a:extLst>
              </p:cNvPr>
              <p:cNvGrpSpPr/>
              <p:nvPr/>
            </p:nvGrpSpPr>
            <p:grpSpPr>
              <a:xfrm>
                <a:off x="7247491" y="3659462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B8E0AB4F-2966-462D-9314-856FF3009E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5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779173E2-B8AC-4827-ACE7-BEF7C3C4D7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E78EF7E-46FB-4946-97F5-022D85BC4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551A351F-CAE0-4F4D-8667-017C98BDA7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7D234AE-3012-46C3-AD40-728A9E8D1C98}"/>
                  </a:ext>
                </a:extLst>
              </p:cNvPr>
              <p:cNvGrpSpPr/>
              <p:nvPr/>
            </p:nvGrpSpPr>
            <p:grpSpPr>
              <a:xfrm>
                <a:off x="7367514" y="3903310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D45A37E-342B-40C6-ACC7-7402006980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5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1E03924-139A-49A7-A9F7-685E306CF2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883BA69-3126-4E4F-BDAB-E8BD094DDE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CF110481-8CBD-4716-9903-8F7D561D1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BB6DC8D-901E-46F1-B81F-87C6975E7502}"/>
                  </a:ext>
                </a:extLst>
              </p:cNvPr>
              <p:cNvGrpSpPr/>
              <p:nvPr/>
            </p:nvGrpSpPr>
            <p:grpSpPr>
              <a:xfrm>
                <a:off x="7487537" y="4137633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4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D9E6DF-E65A-4EC7-A4E1-62F4C66E4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CCBAFA-B844-4905-A381-E56B8F0EA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B1FD141-96FF-4C2A-8282-B713ECBFB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6E712F-E4DE-4390-87B2-144C060E17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B57B6A-E753-48C9-B033-D6B44903A989}"/>
                </a:ext>
              </a:extLst>
            </p:cNvPr>
            <p:cNvGrpSpPr/>
            <p:nvPr/>
          </p:nvGrpSpPr>
          <p:grpSpPr>
            <a:xfrm>
              <a:off x="6146378" y="1576711"/>
              <a:ext cx="1480781" cy="1079725"/>
              <a:chOff x="3356537" y="997973"/>
              <a:chExt cx="2596619" cy="1993572"/>
            </a:xfrm>
          </p:grpSpPr>
          <p:pic>
            <p:nvPicPr>
              <p:cNvPr id="6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95CACE3-3D4E-42B3-847F-8A8A8E52F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89780">
                <a:off x="3579507" y="1851236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 descr="Magnetic bar icon isometric style Royalty Free Vector Image">
                <a:extLst>
                  <a:ext uri="{FF2B5EF4-FFF2-40B4-BE49-F238E27FC236}">
                    <a16:creationId xmlns:a16="http://schemas.microsoft.com/office/drawing/2014/main" id="{161815DD-DBD2-403B-A9DF-60C9D2F5A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356537" y="138497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5964FD9-1BFC-4AA6-94A5-A79471650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4764">
                <a:off x="4137981" y="14573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AF12FB1-455F-466D-9649-D4E097001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50802">
                <a:off x="4400386" y="997973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2C9BA85-1930-4814-A247-87C3B2D2D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76868">
                <a:off x="4031133" y="2181724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Magnetic bar icon isometric style Royalty Free Vector Image">
                <a:extLst>
                  <a:ext uri="{FF2B5EF4-FFF2-40B4-BE49-F238E27FC236}">
                    <a16:creationId xmlns:a16="http://schemas.microsoft.com/office/drawing/2014/main" id="{967BB75F-BAD6-4840-868D-1AA646BEF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483722">
                <a:off x="4688649" y="19321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B520F56-B935-4FC1-B35C-704FFC1BE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088360">
                <a:off x="4643333" y="262817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A1BEF94-B559-481C-B177-A0FDB28F4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71090">
                <a:off x="4693170" y="12025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8D3073B-F372-4AD6-ACD7-320D338C7B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717097">
                <a:off x="5343401" y="210473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8" descr="Magnetic bar icon isometric style Royalty Free Vector Image">
                <a:extLst>
                  <a:ext uri="{FF2B5EF4-FFF2-40B4-BE49-F238E27FC236}">
                    <a16:creationId xmlns:a16="http://schemas.microsoft.com/office/drawing/2014/main" id="{9AC0F626-6BB8-4F4B-AD7A-59CDFBF8C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482107">
                <a:off x="5268903" y="12349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76985E9-A3B0-4F8C-97E6-FF543CB5B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5319">
                <a:off x="5394682" y="1683671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DB44638-0942-4F90-9D3B-3AF57F563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323555">
                <a:off x="3898839" y="2607227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Arrow: Bent 73">
              <a:extLst>
                <a:ext uri="{FF2B5EF4-FFF2-40B4-BE49-F238E27FC236}">
                  <a16:creationId xmlns:a16="http://schemas.microsoft.com/office/drawing/2014/main" id="{3D0ED567-C691-49C6-A9A3-0676834D1996}"/>
                </a:ext>
              </a:extLst>
            </p:cNvPr>
            <p:cNvSpPr/>
            <p:nvPr/>
          </p:nvSpPr>
          <p:spPr>
            <a:xfrm rot="10800000">
              <a:off x="6462624" y="2722950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Arrow: Bent 74">
              <a:extLst>
                <a:ext uri="{FF2B5EF4-FFF2-40B4-BE49-F238E27FC236}">
                  <a16:creationId xmlns:a16="http://schemas.microsoft.com/office/drawing/2014/main" id="{BBF5745F-A909-4C89-B14B-87D2F0B30D4F}"/>
                </a:ext>
              </a:extLst>
            </p:cNvPr>
            <p:cNvSpPr/>
            <p:nvPr/>
          </p:nvSpPr>
          <p:spPr>
            <a:xfrm rot="10800000" flipH="1">
              <a:off x="7066149" y="2722546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19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L -0.07812 -0.002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selective ethylene tetramerization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377954-F560-438F-9AE9-26BF7B4C9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25145"/>
              </p:ext>
            </p:extLst>
          </p:nvPr>
        </p:nvGraphicFramePr>
        <p:xfrm>
          <a:off x="2258355" y="1602293"/>
          <a:ext cx="26606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3" name="CS ChemDraw Drawing" r:id="rId4" imgW="2660469" imgH="1117854" progId="ChemDraw.Document.6.0">
                  <p:embed/>
                </p:oleObj>
              </mc:Choice>
              <mc:Fallback>
                <p:oleObj name="CS ChemDraw Drawing" r:id="rId4" imgW="2660469" imgH="111785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8355" y="1602293"/>
                        <a:ext cx="26606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8DCD405-2688-4CF0-BDDF-AF27C6576BC3}"/>
              </a:ext>
            </a:extLst>
          </p:cNvPr>
          <p:cNvSpPr/>
          <p:nvPr/>
        </p:nvSpPr>
        <p:spPr>
          <a:xfrm>
            <a:off x="2049408" y="3628050"/>
            <a:ext cx="3079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Bollman et al, </a:t>
            </a:r>
            <a:r>
              <a:rPr lang="en-US" i="1" dirty="0"/>
              <a:t>J. Am. Chem. Soc.</a:t>
            </a:r>
            <a:r>
              <a:rPr lang="en-US" dirty="0"/>
              <a:t> </a:t>
            </a:r>
            <a:r>
              <a:rPr lang="en-US" b="1" dirty="0"/>
              <a:t>2004</a:t>
            </a:r>
            <a:r>
              <a:rPr lang="en-US" dirty="0"/>
              <a:t>, </a:t>
            </a:r>
            <a:r>
              <a:rPr lang="en-US" i="1" dirty="0"/>
              <a:t>126</a:t>
            </a:r>
            <a:r>
              <a:rPr lang="en-US" dirty="0"/>
              <a:t>, 14712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AFC1FC-A79E-49F9-B437-ADB695AF8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057522"/>
              </p:ext>
            </p:extLst>
          </p:nvPr>
        </p:nvGraphicFramePr>
        <p:xfrm>
          <a:off x="2187535" y="2813555"/>
          <a:ext cx="2613992" cy="681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411">
                  <a:extLst>
                    <a:ext uri="{9D8B030D-6E8A-4147-A177-3AD203B41FA5}">
                      <a16:colId xmlns:a16="http://schemas.microsoft.com/office/drawing/2014/main" val="362237109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2840835995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635546653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3204508772"/>
                    </a:ext>
                  </a:extLst>
                </a:gridCol>
              </a:tblGrid>
              <a:tr h="490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 (kg/g Cr/h)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8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6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385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99449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33B4BB-403D-4E6A-A84C-CD245AFEFC6D}"/>
              </a:ext>
            </a:extLst>
          </p:cNvPr>
          <p:cNvSpPr/>
          <p:nvPr/>
        </p:nvSpPr>
        <p:spPr>
          <a:xfrm>
            <a:off x="444813" y="994257"/>
            <a:ext cx="5426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Sasol’s catalyst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0677A-F2BF-4E00-9240-BAC92718D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252" y="1602293"/>
            <a:ext cx="1345191" cy="20040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99D1A9-0479-4418-9A11-6D47A67698D8}"/>
              </a:ext>
            </a:extLst>
          </p:cNvPr>
          <p:cNvSpPr/>
          <p:nvPr/>
        </p:nvSpPr>
        <p:spPr>
          <a:xfrm>
            <a:off x="4248434" y="2748220"/>
            <a:ext cx="510089" cy="81703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Aramco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amcoTheme" id="{F53D0FEC-9B85-45AB-B44E-F1C9A754AAF6}" vid="{A719358D-0A1D-418E-B087-23ACD7F6F0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16235</TotalTime>
  <Words>1640</Words>
  <Application>Microsoft Office PowerPoint</Application>
  <PresentationFormat>On-screen Show (16:9)</PresentationFormat>
  <Paragraphs>354</Paragraphs>
  <Slides>31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Arial</vt:lpstr>
      <vt:lpstr>Calibri</vt:lpstr>
      <vt:lpstr>Lucida Grande</vt:lpstr>
      <vt:lpstr>MathJax_Main</vt:lpstr>
      <vt:lpstr>MathJax_Math-italic</vt:lpstr>
      <vt:lpstr>Trebuchet MS</vt:lpstr>
      <vt:lpstr>AramcoTheme</vt:lpstr>
      <vt:lpstr>CS ChemDraw Drawing</vt:lpstr>
      <vt:lpstr>ethylene oligomerization: molecular strategies to avoid polyethylene fouling </vt:lpstr>
      <vt:lpstr>acknowledgements</vt:lpstr>
      <vt:lpstr>boston downstream research center</vt:lpstr>
      <vt:lpstr>boston downstream research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ligand degradation may result in polyethylene</vt:lpstr>
      <vt:lpstr>hypotheses</vt:lpstr>
      <vt:lpstr>computational prediction of isomerization thermochemistry (ΔGPPN)</vt:lpstr>
      <vt:lpstr>XTBDFT</vt:lpstr>
      <vt:lpstr>ΔGPPN vs known PNP/PPN ligands</vt:lpstr>
      <vt:lpstr>catalyst performance vs ΔGPPN </vt:lpstr>
      <vt:lpstr>ligand candidates screened out (ΔGPPN &lt; 1 kcal/mol)</vt:lpstr>
      <vt:lpstr>optimized PNP ligands compared with benchmark catalyst</vt:lpstr>
      <vt:lpstr>selective ethylene tetramerization summary</vt:lpstr>
      <vt:lpstr>PowerPoint Presentation</vt:lpstr>
      <vt:lpstr>PowerPoint Presentation</vt:lpstr>
      <vt:lpstr>surface pores shift product distributions</vt:lpstr>
      <vt:lpstr>thank you </vt:lpstr>
      <vt:lpstr>supplementary slides…</vt:lpstr>
      <vt:lpstr>need for selective ethylene tetramerization</vt:lpstr>
      <vt:lpstr>design criteria to maximize PNP stability (and lower PE fouling)</vt:lpstr>
      <vt:lpstr>Inverse logarithmic relation</vt:lpstr>
      <vt:lpstr>PowerPoint Presentation</vt:lpstr>
      <vt:lpstr>1-octene results from metallocycle mechanism </vt:lpstr>
      <vt:lpstr>GFN-xTB/CREST vs molecular mechanics (MM)</vt:lpstr>
      <vt:lpstr>criteria for choosing running shoes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ethylene tetramerization catalysts from automated modelling of conformationally complex ligands</dc:title>
  <dc:creator>Lin, Sibo</dc:creator>
  <cp:lastModifiedBy>Lin, Sibo</cp:lastModifiedBy>
  <cp:revision>121</cp:revision>
  <dcterms:created xsi:type="dcterms:W3CDTF">2020-11-05T14:15:33Z</dcterms:created>
  <dcterms:modified xsi:type="dcterms:W3CDTF">2021-08-23T12:23:36Z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959062-7b44-4d77-8d0f-cf572960120c_Enabled">
    <vt:lpwstr>true</vt:lpwstr>
  </property>
  <property fmtid="{D5CDD505-2E9C-101B-9397-08002B2CF9AE}" pid="3" name="MSIP_Label_10959062-7b44-4d77-8d0f-cf572960120c_SetDate">
    <vt:lpwstr>2020-11-05T17:35:48Z</vt:lpwstr>
  </property>
  <property fmtid="{D5CDD505-2E9C-101B-9397-08002B2CF9AE}" pid="4" name="MSIP_Label_10959062-7b44-4d77-8d0f-cf572960120c_Method">
    <vt:lpwstr>Privileged</vt:lpwstr>
  </property>
  <property fmtid="{D5CDD505-2E9C-101B-9397-08002B2CF9AE}" pid="5" name="MSIP_Label_10959062-7b44-4d77-8d0f-cf572960120c_Name">
    <vt:lpwstr>ASC-General-Use</vt:lpwstr>
  </property>
  <property fmtid="{D5CDD505-2E9C-101B-9397-08002B2CF9AE}" pid="6" name="MSIP_Label_10959062-7b44-4d77-8d0f-cf572960120c_SiteId">
    <vt:lpwstr>3793a1e6-1687-4a33-a150-6d1a5640ff06</vt:lpwstr>
  </property>
  <property fmtid="{D5CDD505-2E9C-101B-9397-08002B2CF9AE}" pid="7" name="MSIP_Label_10959062-7b44-4d77-8d0f-cf572960120c_ActionId">
    <vt:lpwstr>ef0581af-3539-4fd8-a3ab-0000cb41ef96</vt:lpwstr>
  </property>
  <property fmtid="{D5CDD505-2E9C-101B-9397-08002B2CF9AE}" pid="8" name="MSIP_Label_10959062-7b44-4d77-8d0f-cf572960120c_ContentBits">
    <vt:lpwstr>2</vt:lpwstr>
  </property>
</Properties>
</file>